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62" r:id="rId3"/>
    <p:sldId id="258" r:id="rId4"/>
    <p:sldId id="266" r:id="rId5"/>
    <p:sldId id="260" r:id="rId6"/>
    <p:sldId id="264" r:id="rId7"/>
    <p:sldId id="268" r:id="rId8"/>
    <p:sldId id="265" r:id="rId9"/>
    <p:sldId id="273" r:id="rId10"/>
    <p:sldId id="261" r:id="rId11"/>
    <p:sldId id="274" r:id="rId12"/>
    <p:sldId id="270" r:id="rId13"/>
    <p:sldId id="272"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Clear Sans Regular" panose="020B0604020202020204" charset="0"/>
      <p:regular r:id="rId20"/>
    </p:embeddedFont>
    <p:embeddedFont>
      <p:font typeface="Clear Sans Regular Bold" panose="020B0604020202020204" charset="0"/>
      <p:regular r:id="rId21"/>
    </p:embeddedFont>
    <p:embeddedFont>
      <p:font typeface="Questrial"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Lyman" initials="LL" lastIdx="1" clrIdx="0">
    <p:extLst>
      <p:ext uri="{19B8F6BF-5375-455C-9EA6-DF929625EA0E}">
        <p15:presenceInfo xmlns:p15="http://schemas.microsoft.com/office/powerpoint/2012/main" userId="Laura Ly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3637"/>
    <a:srgbClr val="303030"/>
    <a:srgbClr val="D57171"/>
    <a:srgbClr val="E6E6E6"/>
    <a:srgbClr val="D26868"/>
    <a:srgbClr val="F8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43795" autoAdjust="0"/>
  </p:normalViewPr>
  <p:slideViewPr>
    <p:cSldViewPr>
      <p:cViewPr varScale="1">
        <p:scale>
          <a:sx n="18" d="100"/>
          <a:sy n="18" d="100"/>
        </p:scale>
        <p:origin x="21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2E71E-16A4-42B1-865E-2F28ABFCF243}" type="datetimeFigureOut">
              <a:rPr lang="en-US" smtClean="0"/>
              <a:t>11/19/2020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E66B8-5802-4A7E-8A00-2549E3BE1EE2}" type="slidenum">
              <a:rPr lang="en-US" smtClean="0"/>
              <a:t>‹#›</a:t>
            </a:fld>
            <a:endParaRPr lang="en-US" dirty="0"/>
          </a:p>
        </p:txBody>
      </p:sp>
    </p:spTree>
    <p:extLst>
      <p:ext uri="{BB962C8B-B14F-4D97-AF65-F5344CB8AC3E}">
        <p14:creationId xmlns:p14="http://schemas.microsoft.com/office/powerpoint/2010/main" val="254363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1E66B8-5802-4A7E-8A00-2549E3BE1EE2}" type="slidenum">
              <a:rPr lang="en-US" smtClean="0"/>
              <a:t>1</a:t>
            </a:fld>
            <a:endParaRPr lang="en-US" dirty="0"/>
          </a:p>
        </p:txBody>
      </p:sp>
    </p:spTree>
    <p:extLst>
      <p:ext uri="{BB962C8B-B14F-4D97-AF65-F5344CB8AC3E}">
        <p14:creationId xmlns:p14="http://schemas.microsoft.com/office/powerpoint/2010/main" val="38354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spc="-5" dirty="0">
                <a:latin typeface="+mn-lt"/>
                <a:ea typeface="Times New Roman" panose="02020603050405020304" pitchFamily="18" charset="0"/>
              </a:rPr>
              <a:t>--As we note again, the collection is governed by the CRRA community. </a:t>
            </a:r>
          </a:p>
          <a:p>
            <a:r>
              <a:rPr lang="en-US" sz="1800" spc="-5" dirty="0">
                <a:latin typeface="+mn-lt"/>
                <a:ea typeface="Times New Roman" panose="02020603050405020304" pitchFamily="18" charset="0"/>
              </a:rPr>
              <a:t>--In conversation with scholars, member libraries and archives are able to suggest and prioritize newspapers of local interest, and to support papers of national interest</a:t>
            </a:r>
          </a:p>
          <a:p>
            <a:r>
              <a:rPr lang="en-US" sz="1800" spc="-5" dirty="0">
                <a:latin typeface="+mn-lt"/>
                <a:ea typeface="Times New Roman" panose="02020603050405020304" pitchFamily="18" charset="0"/>
              </a:rPr>
              <a:t>--Everyone benefits from open access. Digitization and digital preservation proceed with appropriate rights clearance, and adhere to consistent standards of the platform</a:t>
            </a:r>
          </a:p>
          <a:p>
            <a:r>
              <a:rPr lang="en-US" sz="1800" spc="-5" dirty="0">
                <a:latin typeface="+mn-lt"/>
                <a:ea typeface="Times New Roman" panose="02020603050405020304" pitchFamily="18" charset="0"/>
              </a:rPr>
              <a:t>--From a content holder perspective (the University of Notre Dame), we’re very happy to outsource the digitization and hosting of these newspapers  to a trusted repository, with our financial support. We aggregate our Catholic newspaper holdings, so management is easy for member institutions, and access is open to all.</a:t>
            </a:r>
          </a:p>
          <a:p>
            <a:r>
              <a:rPr lang="en-US" sz="1800" spc="-5" dirty="0">
                <a:latin typeface="+mn-lt"/>
                <a:ea typeface="Times New Roman" panose="02020603050405020304" pitchFamily="18" charset="0"/>
              </a:rPr>
              <a:t>--The image here is of a German-American newsstand, a gesture towards a possible future venture in which we hope to digitize German Catholic papers that flourished into the 20</a:t>
            </a:r>
            <a:r>
              <a:rPr lang="en-US" sz="1800" spc="-5" baseline="30000" dirty="0">
                <a:latin typeface="+mn-lt"/>
                <a:ea typeface="Times New Roman" panose="02020603050405020304" pitchFamily="18" charset="0"/>
              </a:rPr>
              <a:t>th</a:t>
            </a:r>
            <a:r>
              <a:rPr lang="en-US" sz="1800" spc="-5" dirty="0">
                <a:latin typeface="+mn-lt"/>
                <a:ea typeface="Times New Roman" panose="02020603050405020304" pitchFamily="18" charset="0"/>
              </a:rPr>
              <a:t> century. Thus adding to the diversity of content in the Catholic News Archive.</a:t>
            </a:r>
          </a:p>
          <a:p>
            <a:endParaRPr lang="en-US" sz="1800" spc="-5"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11E66B8-5802-4A7E-8A00-2549E3BE1EE2}" type="slidenum">
              <a:rPr lang="en-US" smtClean="0"/>
              <a:t>10</a:t>
            </a:fld>
            <a:endParaRPr lang="en-US" dirty="0"/>
          </a:p>
        </p:txBody>
      </p:sp>
    </p:spTree>
    <p:extLst>
      <p:ext uri="{BB962C8B-B14F-4D97-AF65-F5344CB8AC3E}">
        <p14:creationId xmlns:p14="http://schemas.microsoft.com/office/powerpoint/2010/main" val="235608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opening up for questions and answers, I’d like to highlight a few of the future directions. </a:t>
            </a:r>
          </a:p>
          <a:p>
            <a:endParaRPr lang="en-US" dirty="0"/>
          </a:p>
          <a:p>
            <a:r>
              <a:rPr lang="en-US" dirty="0"/>
              <a:t>The first, is to continue to improve the Archive so it is as useful as possible to scholars and students. We hope to continue to grow the collections, implement functionality to improve the utility of content for digital humanists and others, and we’re also very interested in engaging beyond the network of Catholic institutions in the US. As Jean indicated there is content in the collection that could be of interest to scholars from any background and </a:t>
            </a:r>
          </a:p>
          <a:p>
            <a:endParaRPr lang="en-US" dirty="0"/>
          </a:p>
          <a:p>
            <a:r>
              <a:rPr lang="en-US" dirty="0"/>
              <a:t>To that end, we do have a survey available for anyone attending this presentation or viewing it afterward for providing input on content that you’d like to see, desired functional enhancements, potential partnerships, and so forth. </a:t>
            </a:r>
          </a:p>
          <a:p>
            <a:endParaRPr lang="en-US" dirty="0"/>
          </a:p>
          <a:p>
            <a:endParaRPr lang="en-US" dirty="0"/>
          </a:p>
        </p:txBody>
      </p:sp>
      <p:sp>
        <p:nvSpPr>
          <p:cNvPr id="4" name="Slide Number Placeholder 3"/>
          <p:cNvSpPr>
            <a:spLocks noGrp="1"/>
          </p:cNvSpPr>
          <p:nvPr>
            <p:ph type="sldNum" sz="quarter" idx="5"/>
          </p:nvPr>
        </p:nvSpPr>
        <p:spPr/>
        <p:txBody>
          <a:bodyPr/>
          <a:lstStyle/>
          <a:p>
            <a:fld id="{F11E66B8-5802-4A7E-8A00-2549E3BE1EE2}" type="slidenum">
              <a:rPr lang="en-US" smtClean="0"/>
              <a:t>11</a:t>
            </a:fld>
            <a:endParaRPr lang="en-US" dirty="0"/>
          </a:p>
        </p:txBody>
      </p:sp>
    </p:spTree>
    <p:extLst>
      <p:ext uri="{BB962C8B-B14F-4D97-AF65-F5344CB8AC3E}">
        <p14:creationId xmlns:p14="http://schemas.microsoft.com/office/powerpoint/2010/main" val="2257094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digital collection Catholic newspapers is the first level of adding diversity to the national landscape of digital newspaper collections.  The second level lies in expanding the inclusion of different voices from within the Catholic community.  While m</a:t>
            </a:r>
            <a:r>
              <a:rPr lang="en-US" b="0" dirty="0"/>
              <a:t>any of us know of a national paper or two, such as the National Catholic Reporter, or a diocesan paper, we may not be as familiar with papers from migrant or socialist communities. La Esperanza was published by the Claretian Missionaries as a paper from and for the Mexican migrant communities in southern California. Dorothy Day, an influential voice from the left, founded </a:t>
            </a:r>
            <a:r>
              <a:rPr lang="en-US" b="0" i="1" dirty="0"/>
              <a:t>The Catholic Worker </a:t>
            </a:r>
            <a:r>
              <a:rPr lang="en-US" b="0" i="0" dirty="0"/>
              <a:t>in 1933. It is </a:t>
            </a:r>
            <a:r>
              <a:rPr lang="en-US" b="0" dirty="0"/>
              <a:t>still published today.</a:t>
            </a:r>
          </a:p>
          <a:p>
            <a:endParaRPr lang="en-US" b="0" dirty="0"/>
          </a:p>
          <a:p>
            <a:r>
              <a:rPr lang="en-US" b="0" dirty="0"/>
              <a:t>Our attention is turning also to student college newspapers, to past German, Italian, Irish, and more, immigrant community papers, and to Black papers from Black Catholic communities, which were often centered in a single parish church.  The first paper by Black Catholics was in Detroit, started in the 1880s-1890s. The Catholic Sioux </a:t>
            </a:r>
            <a:r>
              <a:rPr lang="en-US" b="0"/>
              <a:t>Herald was also </a:t>
            </a:r>
            <a:r>
              <a:rPr lang="en-US" b="0" dirty="0"/>
              <a:t>published in the late 19</a:t>
            </a:r>
            <a:r>
              <a:rPr lang="en-US" b="0" baseline="30000" dirty="0"/>
              <a:t>th</a:t>
            </a:r>
            <a:r>
              <a:rPr lang="en-US" b="0" dirty="0"/>
              <a:t> century.</a:t>
            </a:r>
          </a:p>
          <a:p>
            <a:endParaRPr lang="en-US" dirty="0"/>
          </a:p>
        </p:txBody>
      </p:sp>
      <p:sp>
        <p:nvSpPr>
          <p:cNvPr id="4" name="Slide Number Placeholder 3"/>
          <p:cNvSpPr>
            <a:spLocks noGrp="1"/>
          </p:cNvSpPr>
          <p:nvPr>
            <p:ph type="sldNum" sz="quarter" idx="5"/>
          </p:nvPr>
        </p:nvSpPr>
        <p:spPr/>
        <p:txBody>
          <a:bodyPr/>
          <a:lstStyle/>
          <a:p>
            <a:fld id="{F11E66B8-5802-4A7E-8A00-2549E3BE1EE2}" type="slidenum">
              <a:rPr lang="en-US" smtClean="0"/>
              <a:t>12</a:t>
            </a:fld>
            <a:endParaRPr lang="en-US" dirty="0"/>
          </a:p>
        </p:txBody>
      </p:sp>
    </p:spTree>
    <p:extLst>
      <p:ext uri="{BB962C8B-B14F-4D97-AF65-F5344CB8AC3E}">
        <p14:creationId xmlns:p14="http://schemas.microsoft.com/office/powerpoint/2010/main" val="2655084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1E66B8-5802-4A7E-8A00-2549E3BE1EE2}" type="slidenum">
              <a:rPr lang="en-US" smtClean="0"/>
              <a:t>13</a:t>
            </a:fld>
            <a:endParaRPr lang="en-US" dirty="0"/>
          </a:p>
        </p:txBody>
      </p:sp>
    </p:spTree>
    <p:extLst>
      <p:ext uri="{BB962C8B-B14F-4D97-AF65-F5344CB8AC3E}">
        <p14:creationId xmlns:p14="http://schemas.microsoft.com/office/powerpoint/2010/main" val="210227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joining us this afternoon. I’m Paul Bracke, Dean of the Foley Library at Gonzaga University and Vice-Chair of the Board of the Catholic Research Resources Alliance. </a:t>
            </a:r>
          </a:p>
          <a:p>
            <a:r>
              <a:rPr lang="en-US" dirty="0"/>
              <a:t>My co-presenter is Jean McManus, Librarian for Catholic Studies and Archives Engagement at the University of Notre Dame, and we’re excited to share the work of the Catholic Research Resources Alliance on the Catholic News Archives today. We’d also like to acknowledge the contributions of Jennifer Younger, Executive Director of CRRA, in developing this presentation. </a:t>
            </a:r>
          </a:p>
          <a:p>
            <a:endParaRPr lang="en-US" dirty="0"/>
          </a:p>
        </p:txBody>
      </p:sp>
      <p:sp>
        <p:nvSpPr>
          <p:cNvPr id="4" name="Slide Number Placeholder 3"/>
          <p:cNvSpPr>
            <a:spLocks noGrp="1"/>
          </p:cNvSpPr>
          <p:nvPr>
            <p:ph type="sldNum" sz="quarter" idx="5"/>
          </p:nvPr>
        </p:nvSpPr>
        <p:spPr/>
        <p:txBody>
          <a:bodyPr/>
          <a:lstStyle/>
          <a:p>
            <a:fld id="{F11E66B8-5802-4A7E-8A00-2549E3BE1EE2}" type="slidenum">
              <a:rPr lang="en-US" smtClean="0"/>
              <a:t>2</a:t>
            </a:fld>
            <a:endParaRPr lang="en-US" dirty="0"/>
          </a:p>
        </p:txBody>
      </p:sp>
    </p:spTree>
    <p:extLst>
      <p:ext uri="{BB962C8B-B14F-4D97-AF65-F5344CB8AC3E}">
        <p14:creationId xmlns:p14="http://schemas.microsoft.com/office/powerpoint/2010/main" val="384754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start with a little bit of background, the Catholic News Archive is a program of the Catholic Research Resources Alliance, CRRA. </a:t>
            </a:r>
            <a:br>
              <a:rPr lang="en-US" dirty="0"/>
            </a:br>
            <a:endParaRPr lang="en-US" dirty="0"/>
          </a:p>
          <a:p>
            <a:r>
              <a:rPr lang="en-US" dirty="0"/>
              <a:t>CRRA is an independent, membership organization that seeks to provide global access to Catholic research resources.</a:t>
            </a:r>
          </a:p>
          <a:p>
            <a:endParaRPr lang="en-US" dirty="0"/>
          </a:p>
          <a:p>
            <a:r>
              <a:rPr lang="en-US" dirty="0"/>
              <a:t>We have 50 members and partners. Many of these are academic libraries like Notre Dame, Gonzaga, Marquette, and University of San Diego. Our membership, however, also includes religious congregation and diocesan archives such as the Archdiocese of Cincinnati, the Catholic Historical Research Center of the Archdiocese of Philadelphia, and the Daughters of Charity Provincial Archives. </a:t>
            </a:r>
          </a:p>
          <a:p>
            <a:endParaRPr lang="en-US" dirty="0"/>
          </a:p>
          <a:p>
            <a:r>
              <a:rPr lang="en-US" dirty="0"/>
              <a:t>This work is done through a number of programs, including the Catholic Portal, which provides discovery to rare and difficult to locate Catholic research resources from across the Alliance’s Memberships. </a:t>
            </a:r>
          </a:p>
          <a:p>
            <a:endParaRPr lang="en-US" dirty="0"/>
          </a:p>
          <a:p>
            <a:r>
              <a:rPr lang="en-US" dirty="0"/>
              <a:t>Another major initiative is the one we’re here to share today, the Catholic News Archive. </a:t>
            </a:r>
          </a:p>
          <a:p>
            <a:endParaRPr lang="en-US" dirty="0"/>
          </a:p>
          <a:p>
            <a:endParaRPr lang="en-US" baseline="0" dirty="0"/>
          </a:p>
        </p:txBody>
      </p:sp>
      <p:sp>
        <p:nvSpPr>
          <p:cNvPr id="4" name="Slide Number Placeholder 3"/>
          <p:cNvSpPr>
            <a:spLocks noGrp="1"/>
          </p:cNvSpPr>
          <p:nvPr>
            <p:ph type="sldNum" sz="quarter" idx="5"/>
          </p:nvPr>
        </p:nvSpPr>
        <p:spPr/>
        <p:txBody>
          <a:bodyPr/>
          <a:lstStyle/>
          <a:p>
            <a:fld id="{F11E66B8-5802-4A7E-8A00-2549E3BE1EE2}" type="slidenum">
              <a:rPr lang="en-US" smtClean="0"/>
              <a:t>3</a:t>
            </a:fld>
            <a:endParaRPr lang="en-US" dirty="0"/>
          </a:p>
        </p:txBody>
      </p:sp>
    </p:spTree>
    <p:extLst>
      <p:ext uri="{BB962C8B-B14F-4D97-AF65-F5344CB8AC3E}">
        <p14:creationId xmlns:p14="http://schemas.microsoft.com/office/powerpoint/2010/main" val="295408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Archive opened in Sept. 2016 when other digital newspaper collections had been up and running for a decade or more. However, the need was clear. Catholic papers were underrepresented in other collections for a variety of reasons. There was little commercial market or candidly, not much demand outside of a small group of scholars of American Catholicism. Catholic newspapers are not widely collected by academic libraries and where they were collected, they weren’t high in the priorities for digitizing. State collections generally pursued representation from the major city and county papers in the state as the highest priority.  Although as digitization expands, more religious papers are, or may be targets for addition to other collections, the papers in the Catholic News Archive are not today available in other in Chronicling America, the state collections or subscription-based publisher collections. The Catholic News Archive fills a gap in the landscape of digital newspaper collections.</a:t>
            </a:r>
          </a:p>
          <a:p>
            <a:endParaRPr lang="en-US" dirty="0"/>
          </a:p>
          <a:p>
            <a:r>
              <a:rPr lang="en-US" dirty="0"/>
              <a:t>The Catholic News Archive is a unique digital collection of North American Catholic newspapers that is freely available to users, currently consisting of over 500,000 pages from 17 papers. The 17 papers cover a range of dates, geography, and communities. Jean will discuss the research value of the collections in a little bit, but just to give you a few examples of newspapers in the collection, we have: </a:t>
            </a:r>
          </a:p>
          <a:p>
            <a:endParaRPr lang="en-US" dirty="0"/>
          </a:p>
          <a:p>
            <a:pPr marL="171450" indent="-171450">
              <a:buFont typeface="Arial" panose="020B0604020202020204" pitchFamily="34" charset="0"/>
              <a:buChar char="•"/>
            </a:pPr>
            <a:r>
              <a:rPr lang="en-US" dirty="0"/>
              <a:t>The Shepherd of the Valley was the first newspaper of the Archdiocese of St. Louis, published from 1832 to 1836 and was an English- and French-language newspaper. </a:t>
            </a:r>
          </a:p>
          <a:p>
            <a:pPr marL="171450" indent="-171450">
              <a:buFont typeface="Arial" panose="020B0604020202020204" pitchFamily="34" charset="0"/>
              <a:buChar char="•"/>
            </a:pPr>
            <a:r>
              <a:rPr lang="en-US" dirty="0"/>
              <a:t>The Catholic Worker was a newspaper started by Dorothy Day to make people aware of Catholic perspectives of social justice, including a strictly pacifist stance on World War II</a:t>
            </a:r>
          </a:p>
          <a:p>
            <a:pPr marL="171450" indent="-171450">
              <a:buFont typeface="Arial" panose="020B0604020202020204" pitchFamily="34" charset="0"/>
              <a:buChar char="•"/>
            </a:pPr>
            <a:r>
              <a:rPr lang="en-US" dirty="0"/>
              <a:t>La Esperanza was a national Catholic Spanish-language publication in Los Angeles, California. Sponsored by the Claretians, the weekly magazine began in 1929 and ended in 1955. It focused on Catholic topics relevant to the United States Spanish-speaking population, with a particular focus on the Mexican-American community.</a:t>
            </a:r>
          </a:p>
          <a:p>
            <a:endParaRPr lang="en-US" dirty="0"/>
          </a:p>
          <a:p>
            <a:r>
              <a:rPr lang="en-US" sz="1200" b="0" i="0" u="none" strike="noStrike" kern="1200" dirty="0">
                <a:solidFill>
                  <a:schemeClr val="tx1"/>
                </a:solidFill>
                <a:effectLst/>
                <a:latin typeface="+mn-lt"/>
                <a:ea typeface="+mn-ea"/>
                <a:cs typeface="+mn-cs"/>
              </a:rPr>
              <a:t>Scanning and conversion meet or exceed the NDNP - National Digital Newspaper Program, with article and page level  indexing done in METS/ALTO schema, widely used for newspapers in US and around the world.</a:t>
            </a:r>
          </a:p>
          <a:p>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Platform services are provided by Veridian, a New Zealand company. Mobile-friendly, platform used by many state level digital newspaper archives and national libraries.</a:t>
            </a:r>
          </a:p>
          <a:p>
            <a:endParaRPr lang="en-US" sz="1200" b="0" i="0" u="none" strike="noStrike"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F11E66B8-5802-4A7E-8A00-2549E3BE1EE2}" type="slidenum">
              <a:rPr lang="en-US" smtClean="0"/>
              <a:t>4</a:t>
            </a:fld>
            <a:endParaRPr lang="en-US" dirty="0"/>
          </a:p>
        </p:txBody>
      </p:sp>
    </p:spTree>
    <p:extLst>
      <p:ext uri="{BB962C8B-B14F-4D97-AF65-F5344CB8AC3E}">
        <p14:creationId xmlns:p14="http://schemas.microsoft.com/office/powerpoint/2010/main" val="8072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11E66B8-5802-4A7E-8A00-2549E3BE1EE2}" type="slidenum">
              <a:rPr lang="en-US" smtClean="0"/>
              <a:t>5</a:t>
            </a:fld>
            <a:endParaRPr lang="en-US" dirty="0"/>
          </a:p>
        </p:txBody>
      </p:sp>
    </p:spTree>
    <p:extLst>
      <p:ext uri="{BB962C8B-B14F-4D97-AF65-F5344CB8AC3E}">
        <p14:creationId xmlns:p14="http://schemas.microsoft.com/office/powerpoint/2010/main" val="303614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content is clearly important, so is the business model we are building.  From the beginning, we identified development and partnership strategies to guide the effort, which I’ll describe in short order. </a:t>
            </a:r>
          </a:p>
          <a:p>
            <a:endParaRPr lang="en-US" dirty="0"/>
          </a:p>
          <a:p>
            <a:r>
              <a:rPr lang="en-US" dirty="0"/>
              <a:t>I’ll start by highlighting a few of the Archives' strategies for development:</a:t>
            </a:r>
          </a:p>
          <a:p>
            <a:endParaRPr lang="en-US" dirty="0"/>
          </a:p>
          <a:p>
            <a:r>
              <a:rPr lang="en-US" dirty="0"/>
              <a:t>First, the archive has been guided from the beginning with a concern for functionality and access for researchers.  </a:t>
            </a:r>
          </a:p>
          <a:p>
            <a:endParaRPr lang="en-US" dirty="0"/>
          </a:p>
          <a:p>
            <a:r>
              <a:rPr lang="en-US" dirty="0"/>
              <a:t>Second, the goal of the archive is to provide long-term, barrier-free access to the collection, calling only for users to attribute the source and make only non-commercial use of the content. Commercial reuse could be made with permission of the copyright owner and the publishers themselves could make commercial use of their content.  In some cases, the newspapers digitized for the publisher through other commercial projects (for example, package deals that digitized the newspaper and sacramental records) might be made available through commercial platforms first followed after a set time period by freely available access to the digitize newspaper through the Catholic News Archive). </a:t>
            </a:r>
            <a:endParaRPr lang="en-US" i="1" baseline="0" dirty="0"/>
          </a:p>
          <a:p>
            <a:endParaRPr lang="en-US" i="1" baseline="0" dirty="0"/>
          </a:p>
          <a:p>
            <a:r>
              <a:rPr lang="en-US" i="1" baseline="0" dirty="0"/>
              <a:t>Third, a goal of the project has been to allow the participation of wide-range of participants in the project in a variety of roles. This includes participation from small academic libraries who might not otherwise have the resources or opportunity to participate in large-scale digitization projects, but also other types of institutions that may not always be included in these initiatives as partners with academic libraries. Among CRRA’s partners are diocesan archives, the Catholic Communication Campaign of the US Conference of Catholic Bishops, and a community of women religious. </a:t>
            </a:r>
          </a:p>
          <a:p>
            <a:endParaRPr lang="en-US" i="1" baseline="0" dirty="0"/>
          </a:p>
          <a:p>
            <a:r>
              <a:rPr lang="en-US" i="1" baseline="0" dirty="0"/>
              <a:t>I really can’t stress enough the importance of partnerships to the Archive and would also like to describe some of our approaches to developing them.</a:t>
            </a:r>
          </a:p>
          <a:p>
            <a:endParaRPr lang="en-US" i="1" baseline="0" dirty="0"/>
          </a:p>
          <a:p>
            <a:endParaRPr lang="en-US" i="1" baseline="0" dirty="0"/>
          </a:p>
        </p:txBody>
      </p:sp>
      <p:sp>
        <p:nvSpPr>
          <p:cNvPr id="4" name="Slide Number Placeholder 3"/>
          <p:cNvSpPr>
            <a:spLocks noGrp="1"/>
          </p:cNvSpPr>
          <p:nvPr>
            <p:ph type="sldNum" sz="quarter" idx="5"/>
          </p:nvPr>
        </p:nvSpPr>
        <p:spPr/>
        <p:txBody>
          <a:bodyPr/>
          <a:lstStyle/>
          <a:p>
            <a:fld id="{F11E66B8-5802-4A7E-8A00-2549E3BE1EE2}" type="slidenum">
              <a:rPr lang="en-US" smtClean="0"/>
              <a:t>6</a:t>
            </a:fld>
            <a:endParaRPr lang="en-US" dirty="0"/>
          </a:p>
        </p:txBody>
      </p:sp>
    </p:spTree>
    <p:extLst>
      <p:ext uri="{BB962C8B-B14F-4D97-AF65-F5344CB8AC3E}">
        <p14:creationId xmlns:p14="http://schemas.microsoft.com/office/powerpoint/2010/main" val="17593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Catholic Newspaper Archive could not exist without partners, and we have engaged in a variety of strategies to develop partnerships for the initiative, both within the Catholic Research Resources Alliance and beyond the organization. These partnerships have enabled the work of the Archive on multiple fronts.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as mentioned earlier, a goal of the Archive is to make digitized content freely available to users and this certainly would not be possible without the newspapers with which we have partnered. </a:t>
            </a:r>
            <a:r>
              <a:rPr lang="en-US" sz="1800" dirty="0">
                <a:effectLst/>
                <a:latin typeface="Calibri" panose="020F0502020204030204" pitchFamily="34" charset="0"/>
                <a:cs typeface="Times New Roman" panose="02020603050405020304" pitchFamily="18" charset="0"/>
              </a:rPr>
              <a:t>We 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ambitious in wanting content in the public domain but also 20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21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centuries content, which meant getting permissions from publishers and their approval of the Archive as an aggregated digital collection and repository.</a:t>
            </a:r>
          </a:p>
          <a:p>
            <a:endParaRPr lang="en-US" dirty="0"/>
          </a:p>
          <a:p>
            <a:endParaRPr lang="en-US" dirty="0"/>
          </a:p>
          <a:p>
            <a:r>
              <a:rPr lang="en-US" dirty="0"/>
              <a:t>These newspapers own the copyright and have granted the Catholic News Archive permission to make their content freely available online in perpetuity.  In fact, openness has been a selling point to our partners for whom a primary concern has been </a:t>
            </a:r>
            <a:r>
              <a:rPr lang="en-US" baseline="0" dirty="0"/>
              <a:t>expanding their own communities of readers, as well as their interest in contributing to the scholarly community </a:t>
            </a:r>
            <a:r>
              <a:rPr lang="en-US" i="1" baseline="0" dirty="0"/>
              <a:t>writ large. We were able to partner with them in a manner that allows for open access to their papers while reserving to the publishers the right to approve, or not, commercial use by users as well as to make their own commercial reuse of their content.  For some of our publishing partners, it may not be an either/or proposition as to whether to engage in commercial or open approaches for access to their content but rather a proposition in which they can leverage their commercial digitization activities to be able to contribute scans to the Catholic News Archive. </a:t>
            </a:r>
            <a:endParaRPr lang="en-US" dirty="0"/>
          </a:p>
          <a:p>
            <a:endParaRPr lang="en-US" dirty="0"/>
          </a:p>
          <a:p>
            <a:r>
              <a:rPr lang="en-US" dirty="0"/>
              <a:t>Second, we need partnerships to get access to copies of newspapers for digitization.  </a:t>
            </a:r>
            <a:r>
              <a:rPr lang="en-US" baseline="0" dirty="0"/>
              <a:t>Nationally, there are only a handful of collections of Catholic newspapers with a hundred titles or more – ND, Marquette, Catholic University of America, Georgetown, Wisconsin Historical Society, NYPL, and Library of Congress, not all of which are actively collecting at this time. We work with academic library partners for copies of national papers, such as </a:t>
            </a:r>
            <a:r>
              <a:rPr lang="en-US" i="1" baseline="0" dirty="0"/>
              <a:t>The Catholic Worker, </a:t>
            </a:r>
            <a:r>
              <a:rPr lang="en-US" i="0" baseline="0" dirty="0"/>
              <a:t>and with Atla for the master negative film of </a:t>
            </a:r>
            <a:r>
              <a:rPr lang="en-US" i="1" baseline="0" dirty="0"/>
              <a:t>La Esperanza</a:t>
            </a:r>
            <a:r>
              <a:rPr lang="en-US" i="0" baseline="0" dirty="0"/>
              <a:t>, published by a religious communities. Other </a:t>
            </a:r>
            <a:r>
              <a:rPr lang="en-US" baseline="0" dirty="0"/>
              <a:t>Catholic universities may have some papers, perhaps a national paper, the local diocesan paper as well as a paper or two from their region although retention may be limited duration. In addition to the large academic collectors, we work extensively with diocesan archives who provide print or film copies of their papers for digitizing.  A few examples are Philadelphia, Newark, Cincinnati, St. Louis.  We do not require either the newspapers or the diocesan archives to join CRRA to participate. </a:t>
            </a:r>
          </a:p>
          <a:p>
            <a:endParaRPr lang="en-US" baseline="0" dirty="0"/>
          </a:p>
          <a:p>
            <a:r>
              <a:rPr lang="en-US" baseline="0" dirty="0"/>
              <a:t>Third, CRRA members and partners govern the Catholic News Archive, setting overall directions and policies through the Board of Directors. We actively solicit the input of newspapers and diocesan archives through the Digitizing Partners Forum which is then used in the big picture of directions and policies but just as importantly, in ongoing activities of seeking new titles and partners, promoting the Archive and improving the website presentation.  </a:t>
            </a:r>
            <a:r>
              <a:rPr lang="en-US" dirty="0"/>
              <a:t>This has been guided by a number of coordinating and advisory groups, including the Scholars Advisory Committee and the Newspapers Committee.  </a:t>
            </a:r>
          </a:p>
          <a:p>
            <a:endParaRPr lang="en-US" baseline="0" dirty="0"/>
          </a:p>
          <a:p>
            <a:r>
              <a:rPr lang="en-US" dirty="0"/>
              <a:t>Finally, it is through partnerships that the initiative has been funded.  </a:t>
            </a:r>
            <a:r>
              <a:rPr lang="en-US" baseline="0" dirty="0"/>
              <a:t>In 2016, 26 founding institutions invested in the Vatican II Project which enabled us to set up the Archive and add some content for “proof of concept.”  Since then, CRRA has received grants that funded the digitization as well as some of the publishing and archiving costs.  Some of our partners obtained their own grants to digitize local newspapers (Cincinnati, Hartford, Philadelphia, Newark in progress) or internal funds (St. Louis, Notre Dame).  CRRA continues to seek grants to digitize additional content and provides core operating support annually.</a:t>
            </a:r>
            <a:endParaRPr lang="en-US" dirty="0"/>
          </a:p>
          <a:p>
            <a:endParaRPr lang="en-US" dirty="0"/>
          </a:p>
          <a:p>
            <a:r>
              <a:rPr lang="en-US" dirty="0"/>
              <a:t>It is these layers of partnership that have allowed us to work together toward a common good. </a:t>
            </a:r>
          </a:p>
          <a:p>
            <a:endParaRPr lang="en-US" dirty="0"/>
          </a:p>
          <a:p>
            <a:r>
              <a:rPr lang="en-US" dirty="0"/>
              <a:t>With that, I’ll hand things over to Jean to discuss the value of the collections in the Archive.</a:t>
            </a:r>
          </a:p>
          <a:p>
            <a:endParaRPr lang="en-US" dirty="0"/>
          </a:p>
        </p:txBody>
      </p:sp>
      <p:sp>
        <p:nvSpPr>
          <p:cNvPr id="4" name="Slide Number Placeholder 3"/>
          <p:cNvSpPr>
            <a:spLocks noGrp="1"/>
          </p:cNvSpPr>
          <p:nvPr>
            <p:ph type="sldNum" sz="quarter" idx="5"/>
          </p:nvPr>
        </p:nvSpPr>
        <p:spPr/>
        <p:txBody>
          <a:bodyPr/>
          <a:lstStyle/>
          <a:p>
            <a:fld id="{F11E66B8-5802-4A7E-8A00-2549E3BE1EE2}" type="slidenum">
              <a:rPr lang="en-US" smtClean="0"/>
              <a:t>7</a:t>
            </a:fld>
            <a:endParaRPr lang="en-US" dirty="0"/>
          </a:p>
        </p:txBody>
      </p:sp>
    </p:spTree>
    <p:extLst>
      <p:ext uri="{BB962C8B-B14F-4D97-AF65-F5344CB8AC3E}">
        <p14:creationId xmlns:p14="http://schemas.microsoft.com/office/powerpoint/2010/main" val="999679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Catholics have long been active in shaping the development of US history and society – health care, social welfare, education, and fast forward into the 21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century. While other newspapers cover Catholic leaders, activities and view, the coverage in Catholic newspapers is more extensive, often more detailed in descriptions of events, more authentic in representing the experiences of Catholics, and more accurate in explaining the nuances of Catholic views, all of which complement the research value seen in other newspaper collections.</a:t>
            </a:r>
          </a:p>
          <a:p>
            <a:endParaRPr lang="en-US" sz="1200" dirty="0"/>
          </a:p>
          <a:p>
            <a:r>
              <a:rPr lang="en-US" sz="1200" dirty="0"/>
              <a:t>--The</a:t>
            </a:r>
            <a:r>
              <a:rPr lang="en-US" sz="1200" baseline="0" dirty="0"/>
              <a:t> research value of the collection grows with every addition to the digitized content. </a:t>
            </a:r>
          </a:p>
          <a:p>
            <a:r>
              <a:rPr lang="en-US" sz="1200" baseline="0" dirty="0"/>
              <a:t>--Searching even the current corpus of 17 titles can show change over time in Catholic perspectives from the 1830s up to the 21</a:t>
            </a:r>
            <a:r>
              <a:rPr lang="en-US" sz="1200" baseline="30000" dirty="0"/>
              <a:t>st</a:t>
            </a:r>
            <a:r>
              <a:rPr lang="en-US" sz="1200" baseline="0" dirty="0"/>
              <a:t> century</a:t>
            </a:r>
          </a:p>
          <a:p>
            <a:r>
              <a:rPr lang="en-US" sz="1200" baseline="0" dirty="0"/>
              <a:t>--We’ve listed some prominent names and themes one can find in the Catholic News Archive, which augment what we find in commercially available newspaper databases. These sources dovetail with other open access projects like the Library of Congress’ Chronicling America.</a:t>
            </a:r>
          </a:p>
          <a:p>
            <a:r>
              <a:rPr lang="en-US" sz="1200" baseline="0" dirty="0"/>
              <a:t>--Images of Columbus monuments; on left, a European monument, on right, a local Indiana city’s statue, behind fencing while the community considers how to contextualize the monument in these times</a:t>
            </a:r>
          </a:p>
          <a:p>
            <a:r>
              <a:rPr lang="en-US" sz="1200" baseline="0" dirty="0"/>
              <a:t>--The Catholic News Archive turns up over 2000 references to Christopher Columbus, including stories showing the 1890s Catholic enthusiasm for the founding hero</a:t>
            </a:r>
          </a:p>
          <a:p>
            <a:r>
              <a:rPr lang="en-US" sz="1200" baseline="0" dirty="0"/>
              <a:t>--There are also stories of Indian schools and missions, and starting in the 1990s, reports of controversy around Columbus commemorations</a:t>
            </a:r>
          </a:p>
          <a:p>
            <a:r>
              <a:rPr lang="en-US" sz="1200" baseline="0" dirty="0"/>
              <a:t>--With increased attention to Diversity/Equity/Inclusion we will pursue the inclusion of titles documenting the Black Catholic and Native American Catholic experience, such as Daniel Rudd’s American Catholic Tribune, published in Detroit in the 1880s and 90s, and the Catholic Sioux Herald, started in 1892 at a mission school in South Dakota.</a:t>
            </a:r>
            <a:endParaRPr lang="en-US" sz="1200" dirty="0"/>
          </a:p>
          <a:p>
            <a:endParaRPr lang="en-US" dirty="0"/>
          </a:p>
        </p:txBody>
      </p:sp>
      <p:sp>
        <p:nvSpPr>
          <p:cNvPr id="4" name="Slide Number Placeholder 3"/>
          <p:cNvSpPr>
            <a:spLocks noGrp="1"/>
          </p:cNvSpPr>
          <p:nvPr>
            <p:ph type="sldNum" sz="quarter" idx="5"/>
          </p:nvPr>
        </p:nvSpPr>
        <p:spPr/>
        <p:txBody>
          <a:bodyPr/>
          <a:lstStyle/>
          <a:p>
            <a:fld id="{F11E66B8-5802-4A7E-8A00-2549E3BE1EE2}" type="slidenum">
              <a:rPr lang="en-US" smtClean="0"/>
              <a:t>8</a:t>
            </a:fld>
            <a:endParaRPr lang="en-US" dirty="0"/>
          </a:p>
        </p:txBody>
      </p:sp>
    </p:spTree>
    <p:extLst>
      <p:ext uri="{BB962C8B-B14F-4D97-AF65-F5344CB8AC3E}">
        <p14:creationId xmlns:p14="http://schemas.microsoft.com/office/powerpoint/2010/main" val="120479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a:t>
            </a:r>
            <a:r>
              <a:rPr lang="en-US" sz="1200" baseline="0" dirty="0"/>
              <a:t> screenshot of the Catholic News Archive shows results for a search on Christopher Columbus, picking up references as early as 1830 and references to multiple papers.</a:t>
            </a:r>
            <a:endParaRPr lang="en-US" sz="1200" dirty="0"/>
          </a:p>
          <a:p>
            <a:endParaRPr lang="en-US" dirty="0"/>
          </a:p>
        </p:txBody>
      </p:sp>
      <p:sp>
        <p:nvSpPr>
          <p:cNvPr id="4" name="Slide Number Placeholder 3"/>
          <p:cNvSpPr>
            <a:spLocks noGrp="1"/>
          </p:cNvSpPr>
          <p:nvPr>
            <p:ph type="sldNum" sz="quarter" idx="5"/>
          </p:nvPr>
        </p:nvSpPr>
        <p:spPr/>
        <p:txBody>
          <a:bodyPr/>
          <a:lstStyle/>
          <a:p>
            <a:fld id="{F11E66B8-5802-4A7E-8A00-2549E3BE1EE2}" type="slidenum">
              <a:rPr lang="en-US" smtClean="0"/>
              <a:t>9</a:t>
            </a:fld>
            <a:endParaRPr lang="en-US" dirty="0"/>
          </a:p>
        </p:txBody>
      </p:sp>
    </p:spTree>
    <p:extLst>
      <p:ext uri="{BB962C8B-B14F-4D97-AF65-F5344CB8AC3E}">
        <p14:creationId xmlns:p14="http://schemas.microsoft.com/office/powerpoint/2010/main" val="248446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surveymonkey.com/r/CRRA-CNA"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hecatholicnewsarchive.org/?a=d&amp;d=ncr19710108-01.2.11&amp;srpos=5&amp;e=-------en-20--1--txt-txIN-%22cesar+chavez%22-ILLUSTRATION-----"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hyperlink" Target="mailto:bracke@gonzaga.edu"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surveymonkey.com/r/CRRA-CNA" TargetMode="External"/><Relationship Id="rId5" Type="http://schemas.openxmlformats.org/officeDocument/2006/relationships/hyperlink" Target="mailto:jyounger@catholicresearch.org" TargetMode="External"/><Relationship Id="rId4" Type="http://schemas.openxmlformats.org/officeDocument/2006/relationships/hyperlink" Target="mailto:Jean.C.McManus.15@nd.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vufind.catholicresearch.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catholicresearch.org/resource-sharing-forum" TargetMode="External"/><Relationship Id="rId5" Type="http://schemas.openxmlformats.org/officeDocument/2006/relationships/hyperlink" Target="https://thecatholicnewsarchive.org/" TargetMode="External"/><Relationship Id="rId4" Type="http://schemas.openxmlformats.org/officeDocument/2006/relationships/hyperlink" Target="https://guides.catholicresearch.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atholicresearch.org/assets/docs/Catholic_News_Archive_Review_Oct2020.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662038"/>
            <a:ext cx="8715511" cy="5078313"/>
          </a:xfrm>
          <a:prstGeom prst="rect">
            <a:avLst/>
          </a:prstGeom>
        </p:spPr>
        <p:txBody>
          <a:bodyPr lIns="0" tIns="0" rIns="0" bIns="0" rtlCol="0" anchor="t">
            <a:spAutoFit/>
          </a:bodyPr>
          <a:lstStyle/>
          <a:p>
            <a:pPr>
              <a:lnSpc>
                <a:spcPts val="13200"/>
              </a:lnSpc>
            </a:pPr>
            <a:r>
              <a:rPr lang="en-US" sz="12000" b="1" dirty="0">
                <a:latin typeface="Questrial" panose="020B0604020202020204" charset="0"/>
              </a:rPr>
              <a:t>Catholic News </a:t>
            </a:r>
          </a:p>
          <a:p>
            <a:pPr>
              <a:lnSpc>
                <a:spcPts val="13200"/>
              </a:lnSpc>
            </a:pPr>
            <a:r>
              <a:rPr lang="en-US" sz="12000" b="1" dirty="0">
                <a:solidFill>
                  <a:srgbClr val="B63637"/>
                </a:solidFill>
                <a:latin typeface="Questrial" panose="020B0604020202020204" charset="0"/>
              </a:rPr>
              <a:t>Archive</a:t>
            </a:r>
          </a:p>
        </p:txBody>
      </p:sp>
      <p:sp>
        <p:nvSpPr>
          <p:cNvPr id="3" name="TextBox 3"/>
          <p:cNvSpPr txBox="1"/>
          <p:nvPr/>
        </p:nvSpPr>
        <p:spPr>
          <a:xfrm>
            <a:off x="1028700" y="8983493"/>
            <a:ext cx="8115300" cy="512961"/>
          </a:xfrm>
          <a:prstGeom prst="rect">
            <a:avLst/>
          </a:prstGeom>
        </p:spPr>
        <p:txBody>
          <a:bodyPr lIns="0" tIns="0" rIns="0" bIns="0" rtlCol="0" anchor="t">
            <a:spAutoFit/>
          </a:bodyPr>
          <a:lstStyle/>
          <a:p>
            <a:pPr>
              <a:lnSpc>
                <a:spcPts val="2000"/>
              </a:lnSpc>
            </a:pPr>
            <a:r>
              <a:rPr lang="en-US" sz="2000" spc="160" dirty="0">
                <a:latin typeface="Clear Sans Regular Bold"/>
              </a:rPr>
              <a:t>COALITION FOR NETWORKED INFORMATION</a:t>
            </a:r>
            <a:r>
              <a:rPr lang="en-US" sz="1999" spc="159" dirty="0">
                <a:latin typeface="Clear Sans Regular Bold"/>
              </a:rPr>
              <a:t> </a:t>
            </a:r>
          </a:p>
          <a:p>
            <a:pPr>
              <a:lnSpc>
                <a:spcPts val="2000"/>
              </a:lnSpc>
            </a:pPr>
            <a:r>
              <a:rPr lang="en-US" sz="1999" spc="159" dirty="0">
                <a:solidFill>
                  <a:srgbClr val="D57171"/>
                </a:solidFill>
                <a:latin typeface="Clear Sans Regular Bold"/>
              </a:rPr>
              <a:t>PROJECT BRIEFING – November 13, 2020</a:t>
            </a:r>
          </a:p>
        </p:txBody>
      </p:sp>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5399" y="1028700"/>
            <a:ext cx="6571991"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03152" y="1266824"/>
            <a:ext cx="7640848" cy="8363573"/>
            <a:chOff x="-1" y="-742413"/>
            <a:chExt cx="6846440" cy="8126132"/>
          </a:xfrm>
        </p:grpSpPr>
        <p:sp>
          <p:nvSpPr>
            <p:cNvPr id="3" name="TextBox 3"/>
            <p:cNvSpPr txBox="1"/>
            <p:nvPr/>
          </p:nvSpPr>
          <p:spPr>
            <a:xfrm>
              <a:off x="0" y="-742413"/>
              <a:ext cx="6846439" cy="2616590"/>
            </a:xfrm>
            <a:prstGeom prst="rect">
              <a:avLst/>
            </a:prstGeom>
          </p:spPr>
          <p:txBody>
            <a:bodyPr lIns="0" tIns="0" rIns="0" bIns="0" rtlCol="0" anchor="t">
              <a:spAutoFit/>
            </a:bodyPr>
            <a:lstStyle/>
            <a:p>
              <a:pPr>
                <a:lnSpc>
                  <a:spcPts val="7039"/>
                </a:lnSpc>
              </a:pPr>
              <a:r>
                <a:rPr lang="en-US" sz="6399" dirty="0">
                  <a:latin typeface="Questrial"/>
                </a:rPr>
                <a:t>Collection management </a:t>
              </a:r>
              <a:r>
                <a:rPr lang="en-US" sz="6399" dirty="0">
                  <a:solidFill>
                    <a:srgbClr val="B63637"/>
                  </a:solidFill>
                  <a:latin typeface="Questrial"/>
                </a:rPr>
                <a:t>strategy</a:t>
              </a:r>
            </a:p>
          </p:txBody>
        </p:sp>
        <p:sp>
          <p:nvSpPr>
            <p:cNvPr id="4" name="TextBox 4"/>
            <p:cNvSpPr txBox="1"/>
            <p:nvPr/>
          </p:nvSpPr>
          <p:spPr>
            <a:xfrm>
              <a:off x="-1" y="2180444"/>
              <a:ext cx="6846439" cy="5203275"/>
            </a:xfrm>
            <a:prstGeom prst="rect">
              <a:avLst/>
            </a:prstGeom>
          </p:spPr>
          <p:txBody>
            <a:bodyPr lIns="0" tIns="0" rIns="0" bIns="0" rtlCol="0" anchor="t">
              <a:spAutoFit/>
            </a:bodyPr>
            <a:lstStyle/>
            <a:p>
              <a:pPr marL="342900" indent="-342900">
                <a:buFont typeface="Arial" panose="020B0604020202020204" pitchFamily="34" charset="0"/>
                <a:buChar char="•"/>
              </a:pPr>
              <a:r>
                <a:rPr lang="en-US" sz="2900" dirty="0">
                  <a:latin typeface="Clear Sans Regular"/>
                </a:rPr>
                <a:t>Governance by the CRRA community</a:t>
              </a:r>
            </a:p>
            <a:p>
              <a:endParaRPr lang="en-US" sz="2900" dirty="0">
                <a:latin typeface="Clear Sans Regular"/>
              </a:endParaRPr>
            </a:p>
            <a:p>
              <a:pPr marL="342900" indent="-342900">
                <a:buFont typeface="Arial" panose="020B0604020202020204" pitchFamily="34" charset="0"/>
                <a:buChar char="•"/>
              </a:pPr>
              <a:r>
                <a:rPr lang="en-US" sz="2900" dirty="0">
                  <a:latin typeface="Clear Sans Regular"/>
                </a:rPr>
                <a:t>Digitization</a:t>
              </a:r>
            </a:p>
            <a:p>
              <a:endParaRPr lang="en-US" sz="2900" dirty="0">
                <a:latin typeface="Clear Sans Regular"/>
              </a:endParaRPr>
            </a:p>
            <a:p>
              <a:pPr marL="342900" indent="-342900">
                <a:buFont typeface="Arial" panose="020B0604020202020204" pitchFamily="34" charset="0"/>
                <a:buChar char="•"/>
              </a:pPr>
              <a:r>
                <a:rPr lang="en-US" sz="2900" dirty="0">
                  <a:latin typeface="Clear Sans Regular"/>
                </a:rPr>
                <a:t>Digital preservation</a:t>
              </a:r>
            </a:p>
            <a:p>
              <a:endParaRPr lang="en-US" sz="2900" dirty="0">
                <a:latin typeface="Clear Sans Regular"/>
              </a:endParaRPr>
            </a:p>
            <a:p>
              <a:pPr marL="342900" indent="-342900">
                <a:buFont typeface="Arial" panose="020B0604020202020204" pitchFamily="34" charset="0"/>
                <a:buChar char="•"/>
              </a:pPr>
              <a:r>
                <a:rPr lang="en-US" sz="2900" dirty="0">
                  <a:latin typeface="Clear Sans Regular"/>
                </a:rPr>
                <a:t>Access (distributed)</a:t>
              </a:r>
            </a:p>
            <a:p>
              <a:endParaRPr lang="en-US" sz="2900" dirty="0">
                <a:latin typeface="Clear Sans Regular"/>
              </a:endParaRPr>
            </a:p>
            <a:p>
              <a:pPr marL="342900" indent="-342900">
                <a:buFont typeface="Arial" panose="020B0604020202020204" pitchFamily="34" charset="0"/>
                <a:buChar char="•"/>
              </a:pPr>
              <a:r>
                <a:rPr lang="en-US" sz="2900" dirty="0">
                  <a:latin typeface="Clear Sans Regular"/>
                </a:rPr>
                <a:t>Enhanced value in an aggregated collection</a:t>
              </a:r>
            </a:p>
            <a:p>
              <a:pPr marL="342900" indent="-342900">
                <a:buFont typeface="Arial" panose="020B0604020202020204" pitchFamily="34" charset="0"/>
                <a:buChar char="•"/>
              </a:pPr>
              <a:endParaRPr lang="en-US" sz="2900" dirty="0">
                <a:latin typeface="Clear Sans Regular"/>
              </a:endParaRPr>
            </a:p>
            <a:p>
              <a:pPr marL="342900" indent="-342900">
                <a:buFont typeface="Arial" panose="020B0604020202020204" pitchFamily="34" charset="0"/>
                <a:buChar char="•"/>
              </a:pPr>
              <a:r>
                <a:rPr lang="en-US" sz="2900" dirty="0">
                  <a:latin typeface="Clear Sans Regular"/>
                </a:rPr>
                <a:t>Bottom line: management via a trusted repository</a:t>
              </a:r>
            </a:p>
          </p:txBody>
        </p:sp>
      </p:grpSp>
      <p:pic>
        <p:nvPicPr>
          <p:cNvPr id="6" name="Picture 5"/>
          <p:cNvPicPr>
            <a:picLocks noChangeAspect="1"/>
          </p:cNvPicPr>
          <p:nvPr/>
        </p:nvPicPr>
        <p:blipFill>
          <a:blip r:embed="rId3"/>
          <a:stretch>
            <a:fillRect/>
          </a:stretch>
        </p:blipFill>
        <p:spPr>
          <a:xfrm>
            <a:off x="10058400" y="1266824"/>
            <a:ext cx="6720260" cy="8305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14600" y="1104900"/>
            <a:ext cx="13258800" cy="1258806"/>
          </a:xfrm>
          <a:prstGeom prst="rect">
            <a:avLst/>
          </a:prstGeom>
        </p:spPr>
        <p:txBody>
          <a:bodyPr wrap="square" lIns="0" tIns="0" rIns="0" bIns="0" rtlCol="0" anchor="t">
            <a:spAutoFit/>
          </a:bodyPr>
          <a:lstStyle/>
          <a:p>
            <a:pPr algn="ctr">
              <a:lnSpc>
                <a:spcPts val="11000"/>
              </a:lnSpc>
            </a:pPr>
            <a:r>
              <a:rPr lang="en-US" sz="6400" dirty="0">
                <a:latin typeface="Questrial"/>
              </a:rPr>
              <a:t>Future direction: </a:t>
            </a:r>
            <a:r>
              <a:rPr lang="en-US" sz="6400" dirty="0">
                <a:solidFill>
                  <a:srgbClr val="B63637"/>
                </a:solidFill>
                <a:latin typeface="Questrial"/>
              </a:rPr>
              <a:t>Digital Scholarship</a:t>
            </a:r>
          </a:p>
        </p:txBody>
      </p:sp>
      <p:grpSp>
        <p:nvGrpSpPr>
          <p:cNvPr id="3" name="Group 3"/>
          <p:cNvGrpSpPr/>
          <p:nvPr/>
        </p:nvGrpSpPr>
        <p:grpSpPr>
          <a:xfrm>
            <a:off x="1719486" y="3818248"/>
            <a:ext cx="4148303" cy="769441"/>
            <a:chOff x="0" y="-9525"/>
            <a:chExt cx="5531071" cy="1025921"/>
          </a:xfrm>
        </p:grpSpPr>
        <p:sp>
          <p:nvSpPr>
            <p:cNvPr id="5" name="TextBox 5"/>
            <p:cNvSpPr txBox="1"/>
            <p:nvPr/>
          </p:nvSpPr>
          <p:spPr>
            <a:xfrm>
              <a:off x="557104" y="-9525"/>
              <a:ext cx="4973967" cy="1025921"/>
            </a:xfrm>
            <a:prstGeom prst="rect">
              <a:avLst/>
            </a:prstGeom>
          </p:spPr>
          <p:txBody>
            <a:bodyPr lIns="0" tIns="0" rIns="0" bIns="0" rtlCol="0" anchor="t">
              <a:spAutoFit/>
            </a:bodyPr>
            <a:lstStyle/>
            <a:p>
              <a:pPr>
                <a:lnSpc>
                  <a:spcPts val="3000"/>
                </a:lnSpc>
              </a:pPr>
              <a:r>
                <a:rPr lang="en-US" sz="2500" dirty="0">
                  <a:latin typeface="Clear Sans Regular Bold" panose="020B0604020202020204" charset="0"/>
                  <a:cs typeface="Clear Sans Regular Bold" panose="020B0604020202020204" charset="0"/>
                </a:rPr>
                <a:t>Continuing growth in content</a:t>
              </a:r>
            </a:p>
          </p:txBody>
        </p:sp>
        <p:grpSp>
          <p:nvGrpSpPr>
            <p:cNvPr id="6" name="Group 6"/>
            <p:cNvGrpSpPr/>
            <p:nvPr/>
          </p:nvGrpSpPr>
          <p:grpSpPr>
            <a:xfrm>
              <a:off x="0" y="132985"/>
              <a:ext cx="232913" cy="23291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3637"/>
              </a:solidFill>
            </p:spPr>
          </p:sp>
        </p:grpSp>
      </p:grpSp>
      <p:grpSp>
        <p:nvGrpSpPr>
          <p:cNvPr id="8" name="Group 8"/>
          <p:cNvGrpSpPr/>
          <p:nvPr/>
        </p:nvGrpSpPr>
        <p:grpSpPr>
          <a:xfrm>
            <a:off x="7069848" y="3818248"/>
            <a:ext cx="4148303" cy="769441"/>
            <a:chOff x="0" y="-9525"/>
            <a:chExt cx="5531071" cy="1025922"/>
          </a:xfrm>
        </p:grpSpPr>
        <p:sp>
          <p:nvSpPr>
            <p:cNvPr id="10" name="TextBox 10"/>
            <p:cNvSpPr txBox="1"/>
            <p:nvPr/>
          </p:nvSpPr>
          <p:spPr>
            <a:xfrm>
              <a:off x="557104" y="-9525"/>
              <a:ext cx="4973967" cy="1025922"/>
            </a:xfrm>
            <a:prstGeom prst="rect">
              <a:avLst/>
            </a:prstGeom>
          </p:spPr>
          <p:txBody>
            <a:bodyPr lIns="0" tIns="0" rIns="0" bIns="0" rtlCol="0" anchor="t">
              <a:spAutoFit/>
            </a:bodyPr>
            <a:lstStyle/>
            <a:p>
              <a:pPr>
                <a:lnSpc>
                  <a:spcPts val="3000"/>
                </a:lnSpc>
              </a:pPr>
              <a:r>
                <a:rPr lang="en-US" sz="2500" dirty="0">
                  <a:latin typeface="Clear Sans Regular Bold"/>
                </a:rPr>
                <a:t>Foster new lines of inquiry</a:t>
              </a:r>
            </a:p>
          </p:txBody>
        </p:sp>
        <p:grpSp>
          <p:nvGrpSpPr>
            <p:cNvPr id="11" name="Group 11"/>
            <p:cNvGrpSpPr/>
            <p:nvPr/>
          </p:nvGrpSpPr>
          <p:grpSpPr>
            <a:xfrm>
              <a:off x="0" y="132985"/>
              <a:ext cx="232913" cy="23291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3637"/>
              </a:solidFill>
            </p:spPr>
          </p:sp>
        </p:grpSp>
      </p:grpSp>
      <p:grpSp>
        <p:nvGrpSpPr>
          <p:cNvPr id="13" name="Group 13"/>
          <p:cNvGrpSpPr/>
          <p:nvPr/>
        </p:nvGrpSpPr>
        <p:grpSpPr>
          <a:xfrm>
            <a:off x="12420600" y="3818248"/>
            <a:ext cx="4160493" cy="769441"/>
            <a:chOff x="-16253" y="-9525"/>
            <a:chExt cx="5547324" cy="1025921"/>
          </a:xfrm>
        </p:grpSpPr>
        <p:sp>
          <p:nvSpPr>
            <p:cNvPr id="15" name="TextBox 15"/>
            <p:cNvSpPr txBox="1"/>
            <p:nvPr/>
          </p:nvSpPr>
          <p:spPr>
            <a:xfrm>
              <a:off x="557104" y="-9525"/>
              <a:ext cx="4973967" cy="1025921"/>
            </a:xfrm>
            <a:prstGeom prst="rect">
              <a:avLst/>
            </a:prstGeom>
          </p:spPr>
          <p:txBody>
            <a:bodyPr lIns="0" tIns="0" rIns="0" bIns="0" rtlCol="0" anchor="t">
              <a:spAutoFit/>
            </a:bodyPr>
            <a:lstStyle/>
            <a:p>
              <a:pPr>
                <a:lnSpc>
                  <a:spcPts val="3000"/>
                </a:lnSpc>
              </a:pPr>
              <a:r>
                <a:rPr lang="en-US" sz="2500" dirty="0">
                  <a:latin typeface="Clear Sans Regular Bold"/>
                </a:rPr>
                <a:t>Engaging beyond the Catholic network</a:t>
              </a:r>
            </a:p>
          </p:txBody>
        </p:sp>
        <p:grpSp>
          <p:nvGrpSpPr>
            <p:cNvPr id="16" name="Group 16"/>
            <p:cNvGrpSpPr/>
            <p:nvPr/>
          </p:nvGrpSpPr>
          <p:grpSpPr>
            <a:xfrm>
              <a:off x="-16253" y="148117"/>
              <a:ext cx="231874" cy="232913"/>
              <a:chOff x="-443120" y="412549"/>
              <a:chExt cx="6321682" cy="6350000"/>
            </a:xfrm>
          </p:grpSpPr>
          <p:sp>
            <p:nvSpPr>
              <p:cNvPr id="17" name="Freeform 17"/>
              <p:cNvSpPr/>
              <p:nvPr/>
            </p:nvSpPr>
            <p:spPr>
              <a:xfrm>
                <a:off x="-443120" y="412549"/>
                <a:ext cx="632168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3637"/>
              </a:solidFill>
            </p:spPr>
          </p:sp>
        </p:grpSp>
      </p:grpSp>
      <p:grpSp>
        <p:nvGrpSpPr>
          <p:cNvPr id="23" name="Group 3">
            <a:extLst>
              <a:ext uri="{FF2B5EF4-FFF2-40B4-BE49-F238E27FC236}">
                <a16:creationId xmlns:a16="http://schemas.microsoft.com/office/drawing/2014/main" id="{1A1EEA83-0800-4C5E-A4B5-CC3F2397F22D}"/>
              </a:ext>
            </a:extLst>
          </p:cNvPr>
          <p:cNvGrpSpPr/>
          <p:nvPr/>
        </p:nvGrpSpPr>
        <p:grpSpPr>
          <a:xfrm>
            <a:off x="1719096" y="5396036"/>
            <a:ext cx="4148303" cy="769441"/>
            <a:chOff x="0" y="-9525"/>
            <a:chExt cx="5531071" cy="1025921"/>
          </a:xfrm>
        </p:grpSpPr>
        <p:sp>
          <p:nvSpPr>
            <p:cNvPr id="24" name="TextBox 5">
              <a:extLst>
                <a:ext uri="{FF2B5EF4-FFF2-40B4-BE49-F238E27FC236}">
                  <a16:creationId xmlns:a16="http://schemas.microsoft.com/office/drawing/2014/main" id="{F920A0CC-9AA6-4E5D-9C1B-145B7C0BB8B7}"/>
                </a:ext>
              </a:extLst>
            </p:cNvPr>
            <p:cNvSpPr txBox="1"/>
            <p:nvPr/>
          </p:nvSpPr>
          <p:spPr>
            <a:xfrm>
              <a:off x="557104" y="-9525"/>
              <a:ext cx="4973967" cy="1025921"/>
            </a:xfrm>
            <a:prstGeom prst="rect">
              <a:avLst/>
            </a:prstGeom>
          </p:spPr>
          <p:txBody>
            <a:bodyPr lIns="0" tIns="0" rIns="0" bIns="0" rtlCol="0" anchor="t">
              <a:spAutoFit/>
            </a:bodyPr>
            <a:lstStyle/>
            <a:p>
              <a:pPr>
                <a:lnSpc>
                  <a:spcPts val="3000"/>
                </a:lnSpc>
              </a:pPr>
              <a:r>
                <a:rPr lang="en-US" sz="2500" dirty="0">
                  <a:latin typeface="Clear Sans Regular Bold"/>
                </a:rPr>
                <a:t>Text mining/bulk downloading </a:t>
              </a:r>
            </a:p>
          </p:txBody>
        </p:sp>
        <p:grpSp>
          <p:nvGrpSpPr>
            <p:cNvPr id="25" name="Group 6">
              <a:extLst>
                <a:ext uri="{FF2B5EF4-FFF2-40B4-BE49-F238E27FC236}">
                  <a16:creationId xmlns:a16="http://schemas.microsoft.com/office/drawing/2014/main" id="{04E95D07-31A1-4973-B97C-3853FE6D711E}"/>
                </a:ext>
              </a:extLst>
            </p:cNvPr>
            <p:cNvGrpSpPr/>
            <p:nvPr/>
          </p:nvGrpSpPr>
          <p:grpSpPr>
            <a:xfrm>
              <a:off x="0" y="132985"/>
              <a:ext cx="232913" cy="232913"/>
              <a:chOff x="0" y="0"/>
              <a:chExt cx="6350000" cy="6350000"/>
            </a:xfrm>
          </p:grpSpPr>
          <p:sp>
            <p:nvSpPr>
              <p:cNvPr id="26" name="Freeform 7">
                <a:extLst>
                  <a:ext uri="{FF2B5EF4-FFF2-40B4-BE49-F238E27FC236}">
                    <a16:creationId xmlns:a16="http://schemas.microsoft.com/office/drawing/2014/main" id="{6CC56A8C-213A-4183-952B-6C8D6970D5A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3637"/>
              </a:solidFill>
            </p:spPr>
          </p:sp>
        </p:grpSp>
      </p:grpSp>
      <p:grpSp>
        <p:nvGrpSpPr>
          <p:cNvPr id="27" name="Group 8">
            <a:extLst>
              <a:ext uri="{FF2B5EF4-FFF2-40B4-BE49-F238E27FC236}">
                <a16:creationId xmlns:a16="http://schemas.microsoft.com/office/drawing/2014/main" id="{93FF46CD-0879-41A8-B65C-08937AEAFC88}"/>
              </a:ext>
            </a:extLst>
          </p:cNvPr>
          <p:cNvGrpSpPr/>
          <p:nvPr/>
        </p:nvGrpSpPr>
        <p:grpSpPr>
          <a:xfrm>
            <a:off x="7069848" y="5396036"/>
            <a:ext cx="4148303" cy="384721"/>
            <a:chOff x="0" y="-9525"/>
            <a:chExt cx="5531071" cy="512962"/>
          </a:xfrm>
        </p:grpSpPr>
        <p:sp>
          <p:nvSpPr>
            <p:cNvPr id="28" name="TextBox 10">
              <a:extLst>
                <a:ext uri="{FF2B5EF4-FFF2-40B4-BE49-F238E27FC236}">
                  <a16:creationId xmlns:a16="http://schemas.microsoft.com/office/drawing/2014/main" id="{2019A1C9-0114-4C0F-8898-1EC54FE1E586}"/>
                </a:ext>
              </a:extLst>
            </p:cNvPr>
            <p:cNvSpPr txBox="1"/>
            <p:nvPr/>
          </p:nvSpPr>
          <p:spPr>
            <a:xfrm>
              <a:off x="557104" y="-9525"/>
              <a:ext cx="4973967" cy="512962"/>
            </a:xfrm>
            <a:prstGeom prst="rect">
              <a:avLst/>
            </a:prstGeom>
          </p:spPr>
          <p:txBody>
            <a:bodyPr lIns="0" tIns="0" rIns="0" bIns="0" rtlCol="0" anchor="t">
              <a:spAutoFit/>
            </a:bodyPr>
            <a:lstStyle/>
            <a:p>
              <a:pPr>
                <a:lnSpc>
                  <a:spcPts val="3000"/>
                </a:lnSpc>
              </a:pPr>
              <a:r>
                <a:rPr lang="en-US" sz="2500" dirty="0">
                  <a:latin typeface="Clear Sans Regular Bold"/>
                </a:rPr>
                <a:t>Develop research guide</a:t>
              </a:r>
            </a:p>
          </p:txBody>
        </p:sp>
        <p:grpSp>
          <p:nvGrpSpPr>
            <p:cNvPr id="29" name="Group 11">
              <a:extLst>
                <a:ext uri="{FF2B5EF4-FFF2-40B4-BE49-F238E27FC236}">
                  <a16:creationId xmlns:a16="http://schemas.microsoft.com/office/drawing/2014/main" id="{A5F102EF-54C4-4019-96E9-ED6DB86AFDFB}"/>
                </a:ext>
              </a:extLst>
            </p:cNvPr>
            <p:cNvGrpSpPr/>
            <p:nvPr/>
          </p:nvGrpSpPr>
          <p:grpSpPr>
            <a:xfrm>
              <a:off x="0" y="132985"/>
              <a:ext cx="232913" cy="232913"/>
              <a:chOff x="0" y="0"/>
              <a:chExt cx="6350000" cy="6350000"/>
            </a:xfrm>
          </p:grpSpPr>
          <p:sp>
            <p:nvSpPr>
              <p:cNvPr id="30" name="Freeform 12">
                <a:extLst>
                  <a:ext uri="{FF2B5EF4-FFF2-40B4-BE49-F238E27FC236}">
                    <a16:creationId xmlns:a16="http://schemas.microsoft.com/office/drawing/2014/main" id="{C228804C-212F-4F76-851A-B75BC76BD6D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3637"/>
              </a:solidFill>
            </p:spPr>
          </p:sp>
        </p:grpSp>
      </p:grpSp>
      <p:grpSp>
        <p:nvGrpSpPr>
          <p:cNvPr id="33" name="Group 3">
            <a:extLst>
              <a:ext uri="{FF2B5EF4-FFF2-40B4-BE49-F238E27FC236}">
                <a16:creationId xmlns:a16="http://schemas.microsoft.com/office/drawing/2014/main" id="{B0B1B4A9-72E5-44C5-8446-96D4DA788501}"/>
              </a:ext>
            </a:extLst>
          </p:cNvPr>
          <p:cNvGrpSpPr/>
          <p:nvPr/>
        </p:nvGrpSpPr>
        <p:grpSpPr>
          <a:xfrm>
            <a:off x="12420600" y="5396036"/>
            <a:ext cx="4148303" cy="769441"/>
            <a:chOff x="0" y="-9525"/>
            <a:chExt cx="5531071" cy="1025922"/>
          </a:xfrm>
        </p:grpSpPr>
        <p:sp>
          <p:nvSpPr>
            <p:cNvPr id="34" name="TextBox 5">
              <a:extLst>
                <a:ext uri="{FF2B5EF4-FFF2-40B4-BE49-F238E27FC236}">
                  <a16:creationId xmlns:a16="http://schemas.microsoft.com/office/drawing/2014/main" id="{DE07B13A-1E12-4A3F-94B8-7DD3FFEC597B}"/>
                </a:ext>
              </a:extLst>
            </p:cNvPr>
            <p:cNvSpPr txBox="1"/>
            <p:nvPr/>
          </p:nvSpPr>
          <p:spPr>
            <a:xfrm>
              <a:off x="557104" y="-9525"/>
              <a:ext cx="4973967" cy="1025922"/>
            </a:xfrm>
            <a:prstGeom prst="rect">
              <a:avLst/>
            </a:prstGeom>
          </p:spPr>
          <p:txBody>
            <a:bodyPr lIns="0" tIns="0" rIns="0" bIns="0" rtlCol="0" anchor="t">
              <a:spAutoFit/>
            </a:bodyPr>
            <a:lstStyle/>
            <a:p>
              <a:pPr>
                <a:lnSpc>
                  <a:spcPts val="3000"/>
                </a:lnSpc>
              </a:pPr>
              <a:r>
                <a:rPr lang="en-US" sz="2500" dirty="0">
                  <a:latin typeface="Clear Sans Regular Bold"/>
                </a:rPr>
                <a:t>Be part of the conversation</a:t>
              </a:r>
            </a:p>
          </p:txBody>
        </p:sp>
        <p:grpSp>
          <p:nvGrpSpPr>
            <p:cNvPr id="35" name="Group 6">
              <a:extLst>
                <a:ext uri="{FF2B5EF4-FFF2-40B4-BE49-F238E27FC236}">
                  <a16:creationId xmlns:a16="http://schemas.microsoft.com/office/drawing/2014/main" id="{2E5925B8-D8AE-46A6-9956-5DC777F80072}"/>
                </a:ext>
              </a:extLst>
            </p:cNvPr>
            <p:cNvGrpSpPr/>
            <p:nvPr/>
          </p:nvGrpSpPr>
          <p:grpSpPr>
            <a:xfrm>
              <a:off x="0" y="132985"/>
              <a:ext cx="232913" cy="232913"/>
              <a:chOff x="0" y="0"/>
              <a:chExt cx="6350000" cy="6350000"/>
            </a:xfrm>
          </p:grpSpPr>
          <p:sp>
            <p:nvSpPr>
              <p:cNvPr id="36" name="Freeform 7">
                <a:extLst>
                  <a:ext uri="{FF2B5EF4-FFF2-40B4-BE49-F238E27FC236}">
                    <a16:creationId xmlns:a16="http://schemas.microsoft.com/office/drawing/2014/main" id="{AE746767-804D-4F3D-A2F1-7D4C3898EEC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3637"/>
              </a:solidFill>
            </p:spPr>
          </p:sp>
        </p:grpSp>
      </p:grpSp>
      <p:cxnSp>
        <p:nvCxnSpPr>
          <p:cNvPr id="9" name="Straight Connector 8">
            <a:extLst>
              <a:ext uri="{FF2B5EF4-FFF2-40B4-BE49-F238E27FC236}">
                <a16:creationId xmlns:a16="http://schemas.microsoft.com/office/drawing/2014/main" id="{D693732A-55D7-4B9B-B244-3A0CC221F313}"/>
              </a:ext>
            </a:extLst>
          </p:cNvPr>
          <p:cNvCxnSpPr/>
          <p:nvPr/>
        </p:nvCxnSpPr>
        <p:spPr>
          <a:xfrm>
            <a:off x="914400" y="3009900"/>
            <a:ext cx="16459200" cy="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C321C9D8-4447-418E-85D7-29C1EA4173A8}"/>
              </a:ext>
            </a:extLst>
          </p:cNvPr>
          <p:cNvSpPr txBox="1"/>
          <p:nvPr/>
        </p:nvSpPr>
        <p:spPr>
          <a:xfrm>
            <a:off x="2895600" y="7353300"/>
            <a:ext cx="12496800" cy="646331"/>
          </a:xfrm>
          <a:prstGeom prst="rect">
            <a:avLst/>
          </a:prstGeom>
          <a:noFill/>
        </p:spPr>
        <p:txBody>
          <a:bodyPr wrap="square" rtlCol="0">
            <a:spAutoFit/>
          </a:bodyPr>
          <a:lstStyle/>
          <a:p>
            <a:pPr algn="ctr"/>
            <a:r>
              <a:rPr lang="en-US" sz="3600" dirty="0">
                <a:latin typeface="Clear Sans Regular Bold" panose="020B0604020202020204" charset="0"/>
                <a:cs typeface="Clear Sans Regular Bold" panose="020B0604020202020204" charset="0"/>
                <a:hlinkClick r:id="rId3"/>
              </a:rPr>
              <a:t>https://www.surveymonkey.com/r/CRRA-CNA</a:t>
            </a:r>
            <a:r>
              <a:rPr lang="en-US" sz="3600" dirty="0">
                <a:latin typeface="Clear Sans Regular Bold" panose="020B0604020202020204" charset="0"/>
                <a:cs typeface="Clear Sans Regular Bold" panose="020B0604020202020204" charset="0"/>
              </a:rPr>
              <a:t> </a:t>
            </a:r>
          </a:p>
        </p:txBody>
      </p:sp>
    </p:spTree>
    <p:extLst>
      <p:ext uri="{BB962C8B-B14F-4D97-AF65-F5344CB8AC3E}">
        <p14:creationId xmlns:p14="http://schemas.microsoft.com/office/powerpoint/2010/main" val="225525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A55E1AE9-53D1-4F79-A38E-A8D35A319264}"/>
              </a:ext>
            </a:extLst>
          </p:cNvPr>
          <p:cNvCxnSpPr/>
          <p:nvPr/>
        </p:nvCxnSpPr>
        <p:spPr>
          <a:xfrm>
            <a:off x="914400" y="3009900"/>
            <a:ext cx="16459200" cy="0"/>
          </a:xfrm>
          <a:prstGeom prst="line">
            <a:avLst/>
          </a:prstGeom>
        </p:spPr>
        <p:style>
          <a:lnRef idx="1">
            <a:schemeClr val="dk1"/>
          </a:lnRef>
          <a:fillRef idx="0">
            <a:schemeClr val="dk1"/>
          </a:fillRef>
          <a:effectRef idx="0">
            <a:schemeClr val="dk1"/>
          </a:effectRef>
          <a:fontRef idx="minor">
            <a:schemeClr val="tx1"/>
          </a:fontRef>
        </p:style>
      </p:cxnSp>
      <p:grpSp>
        <p:nvGrpSpPr>
          <p:cNvPr id="2" name="Group 2"/>
          <p:cNvGrpSpPr/>
          <p:nvPr/>
        </p:nvGrpSpPr>
        <p:grpSpPr>
          <a:xfrm>
            <a:off x="1333639" y="3314700"/>
            <a:ext cx="8712538" cy="2208369"/>
            <a:chOff x="0" y="-9525"/>
            <a:chExt cx="4973967" cy="3916787"/>
          </a:xfrm>
        </p:grpSpPr>
        <p:sp>
          <p:nvSpPr>
            <p:cNvPr id="3" name="TextBox 3"/>
            <p:cNvSpPr txBox="1"/>
            <p:nvPr/>
          </p:nvSpPr>
          <p:spPr>
            <a:xfrm>
              <a:off x="0" y="850357"/>
              <a:ext cx="4973967" cy="3056905"/>
            </a:xfrm>
            <a:prstGeom prst="rect">
              <a:avLst/>
            </a:prstGeom>
          </p:spPr>
          <p:txBody>
            <a:bodyPr lIns="0" tIns="0" rIns="0" bIns="0" rtlCol="0" anchor="t">
              <a:spAutoFit/>
            </a:bodyPr>
            <a:lstStyle/>
            <a:p>
              <a:pPr marL="342900" indent="-342900">
                <a:buFont typeface="Arial" panose="020B0604020202020204" pitchFamily="34" charset="0"/>
                <a:buChar char="•"/>
              </a:pPr>
              <a:r>
                <a:rPr lang="en-US" sz="2800" dirty="0">
                  <a:latin typeface="Clear Sans Regular"/>
                </a:rPr>
                <a:t>Catholic clergy - diocesan newspapers</a:t>
              </a:r>
            </a:p>
            <a:p>
              <a:pPr marL="342900" indent="-342900">
                <a:buFont typeface="Arial" panose="020B0604020202020204" pitchFamily="34" charset="0"/>
                <a:buChar char="•"/>
              </a:pPr>
              <a:r>
                <a:rPr lang="en-US" sz="2800" dirty="0">
                  <a:latin typeface="Clear Sans Regular"/>
                </a:rPr>
                <a:t>National Catholic lay papers </a:t>
              </a:r>
            </a:p>
            <a:p>
              <a:pPr marL="342900" indent="-342900">
                <a:buFont typeface="Arial" panose="020B0604020202020204" pitchFamily="34" charset="0"/>
                <a:buChar char="•"/>
              </a:pPr>
              <a:r>
                <a:rPr lang="en-US" sz="2800" dirty="0">
                  <a:latin typeface="Clear Sans Regular"/>
                </a:rPr>
                <a:t>Migrant communities - La Esperanza</a:t>
              </a:r>
            </a:p>
            <a:p>
              <a:pPr marL="342900" indent="-342900">
                <a:buFont typeface="Arial" panose="020B0604020202020204" pitchFamily="34" charset="0"/>
                <a:buChar char="•"/>
              </a:pPr>
              <a:r>
                <a:rPr lang="en-US" sz="2800" dirty="0">
                  <a:latin typeface="Clear Sans Regular"/>
                </a:rPr>
                <a:t>Socialist - Catholic Worker </a:t>
              </a:r>
            </a:p>
          </p:txBody>
        </p:sp>
        <p:sp>
          <p:nvSpPr>
            <p:cNvPr id="4" name="TextBox 4"/>
            <p:cNvSpPr txBox="1"/>
            <p:nvPr/>
          </p:nvSpPr>
          <p:spPr>
            <a:xfrm>
              <a:off x="0" y="-9525"/>
              <a:ext cx="4973967" cy="483522"/>
            </a:xfrm>
            <a:prstGeom prst="rect">
              <a:avLst/>
            </a:prstGeom>
          </p:spPr>
          <p:txBody>
            <a:bodyPr lIns="0" tIns="0" rIns="0" bIns="0" rtlCol="0" anchor="t">
              <a:spAutoFit/>
            </a:bodyPr>
            <a:lstStyle/>
            <a:p>
              <a:pPr>
                <a:lnSpc>
                  <a:spcPts val="3000"/>
                </a:lnSpc>
              </a:pPr>
              <a:r>
                <a:rPr lang="en-US" sz="2800" dirty="0">
                  <a:latin typeface="Clear Sans Regular Bold"/>
                </a:rPr>
                <a:t>Current</a:t>
              </a:r>
            </a:p>
          </p:txBody>
        </p:sp>
      </p:grpSp>
      <p:grpSp>
        <p:nvGrpSpPr>
          <p:cNvPr id="5" name="Group 5"/>
          <p:cNvGrpSpPr/>
          <p:nvPr/>
        </p:nvGrpSpPr>
        <p:grpSpPr>
          <a:xfrm>
            <a:off x="962781" y="3392523"/>
            <a:ext cx="174685" cy="174685"/>
            <a:chOff x="0" y="0"/>
            <a:chExt cx="6350000" cy="6350000"/>
          </a:xfrm>
          <a:solidFill>
            <a:schemeClr val="accent2"/>
          </a:solidFill>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0" name="Group 10"/>
          <p:cNvGrpSpPr/>
          <p:nvPr/>
        </p:nvGrpSpPr>
        <p:grpSpPr>
          <a:xfrm>
            <a:off x="931763" y="5900250"/>
            <a:ext cx="174685" cy="174685"/>
            <a:chOff x="0" y="0"/>
            <a:chExt cx="6350000" cy="6350000"/>
          </a:xfrm>
          <a:solidFill>
            <a:schemeClr val="accent2"/>
          </a:solidFill>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22" name="TextBox 2">
            <a:extLst>
              <a:ext uri="{FF2B5EF4-FFF2-40B4-BE49-F238E27FC236}">
                <a16:creationId xmlns:a16="http://schemas.microsoft.com/office/drawing/2014/main" id="{F5D55FB1-B548-4A92-AE84-FA576A321806}"/>
              </a:ext>
            </a:extLst>
          </p:cNvPr>
          <p:cNvSpPr txBox="1"/>
          <p:nvPr/>
        </p:nvSpPr>
        <p:spPr>
          <a:xfrm>
            <a:off x="2571750" y="1104900"/>
            <a:ext cx="13144500" cy="1258806"/>
          </a:xfrm>
          <a:prstGeom prst="rect">
            <a:avLst/>
          </a:prstGeom>
        </p:spPr>
        <p:txBody>
          <a:bodyPr wrap="square" lIns="0" tIns="0" rIns="0" bIns="0" rtlCol="0" anchor="t">
            <a:spAutoFit/>
          </a:bodyPr>
          <a:lstStyle/>
          <a:p>
            <a:pPr algn="ctr">
              <a:lnSpc>
                <a:spcPts val="11000"/>
              </a:lnSpc>
            </a:pPr>
            <a:r>
              <a:rPr lang="en-US" sz="6400" dirty="0">
                <a:latin typeface="Questrial"/>
              </a:rPr>
              <a:t>Future direction: </a:t>
            </a:r>
            <a:r>
              <a:rPr lang="en-US" sz="6400" dirty="0">
                <a:solidFill>
                  <a:srgbClr val="B63637"/>
                </a:solidFill>
                <a:latin typeface="Questrial"/>
              </a:rPr>
              <a:t>Expand Inclusion</a:t>
            </a:r>
          </a:p>
        </p:txBody>
      </p:sp>
      <p:pic>
        <p:nvPicPr>
          <p:cNvPr id="26" name="Picture 25" descr="A close up of a book&#10;&#10;Description automatically generated">
            <a:hlinkClick r:id="rId3"/>
            <a:extLst>
              <a:ext uri="{FF2B5EF4-FFF2-40B4-BE49-F238E27FC236}">
                <a16:creationId xmlns:a16="http://schemas.microsoft.com/office/drawing/2014/main" id="{5ADA8151-ADDE-4E00-A33D-80789AA2A94F}"/>
              </a:ext>
            </a:extLst>
          </p:cNvPr>
          <p:cNvPicPr>
            <a:picLocks noChangeAspect="1"/>
          </p:cNvPicPr>
          <p:nvPr/>
        </p:nvPicPr>
        <p:blipFill rotWithShape="1">
          <a:blip r:embed="rId4">
            <a:extLst>
              <a:ext uri="{28A0092B-C50C-407E-A947-70E740481C1C}">
                <a14:useLocalDpi xmlns:a14="http://schemas.microsoft.com/office/drawing/2010/main" val="0"/>
              </a:ext>
            </a:extLst>
          </a:blip>
          <a:srcRect b="9796"/>
          <a:stretch/>
        </p:blipFill>
        <p:spPr>
          <a:xfrm>
            <a:off x="10613209" y="3334871"/>
            <a:ext cx="6733043" cy="5983716"/>
          </a:xfrm>
          <a:prstGeom prst="rect">
            <a:avLst/>
          </a:prstGeom>
        </p:spPr>
      </p:pic>
      <p:grpSp>
        <p:nvGrpSpPr>
          <p:cNvPr id="27" name="Group 2">
            <a:extLst>
              <a:ext uri="{FF2B5EF4-FFF2-40B4-BE49-F238E27FC236}">
                <a16:creationId xmlns:a16="http://schemas.microsoft.com/office/drawing/2014/main" id="{8098AC48-FF53-46CB-8DCC-1184F9311F9F}"/>
              </a:ext>
            </a:extLst>
          </p:cNvPr>
          <p:cNvGrpSpPr/>
          <p:nvPr/>
        </p:nvGrpSpPr>
        <p:grpSpPr>
          <a:xfrm>
            <a:off x="1333639" y="5795233"/>
            <a:ext cx="8712538" cy="1777482"/>
            <a:chOff x="0" y="-9525"/>
            <a:chExt cx="4973967" cy="3152561"/>
          </a:xfrm>
        </p:grpSpPr>
        <p:sp>
          <p:nvSpPr>
            <p:cNvPr id="28" name="TextBox 3">
              <a:extLst>
                <a:ext uri="{FF2B5EF4-FFF2-40B4-BE49-F238E27FC236}">
                  <a16:creationId xmlns:a16="http://schemas.microsoft.com/office/drawing/2014/main" id="{BA456A36-A31E-46B0-8397-5762EB11C418}"/>
                </a:ext>
              </a:extLst>
            </p:cNvPr>
            <p:cNvSpPr txBox="1"/>
            <p:nvPr/>
          </p:nvSpPr>
          <p:spPr>
            <a:xfrm>
              <a:off x="0" y="850357"/>
              <a:ext cx="4973967" cy="2292679"/>
            </a:xfrm>
            <a:prstGeom prst="rect">
              <a:avLst/>
            </a:prstGeom>
          </p:spPr>
          <p:txBody>
            <a:bodyPr lIns="0" tIns="0" rIns="0" bIns="0" rtlCol="0" anchor="t">
              <a:spAutoFit/>
            </a:bodyPr>
            <a:lstStyle/>
            <a:p>
              <a:pPr marL="342900" indent="-342900">
                <a:buFont typeface="Arial" panose="020B0604020202020204" pitchFamily="34" charset="0"/>
                <a:buChar char="•"/>
              </a:pPr>
              <a:r>
                <a:rPr lang="en-US" sz="2800" dirty="0">
                  <a:latin typeface="Clear Sans Regular"/>
                </a:rPr>
                <a:t>Student newspapers</a:t>
              </a:r>
            </a:p>
            <a:p>
              <a:pPr marL="342900" indent="-342900">
                <a:buFont typeface="Arial" panose="020B0604020202020204" pitchFamily="34" charset="0"/>
                <a:buChar char="•"/>
              </a:pPr>
              <a:r>
                <a:rPr lang="en-US" sz="2800" dirty="0">
                  <a:latin typeface="Clear Sans Regular"/>
                </a:rPr>
                <a:t>Underrepresented communities - Immigrant, Black Catholic, Native American</a:t>
              </a:r>
            </a:p>
          </p:txBody>
        </p:sp>
        <p:sp>
          <p:nvSpPr>
            <p:cNvPr id="29" name="TextBox 4">
              <a:extLst>
                <a:ext uri="{FF2B5EF4-FFF2-40B4-BE49-F238E27FC236}">
                  <a16:creationId xmlns:a16="http://schemas.microsoft.com/office/drawing/2014/main" id="{25E15828-9041-424A-B48E-F3D9AFA6B4A1}"/>
                </a:ext>
              </a:extLst>
            </p:cNvPr>
            <p:cNvSpPr txBox="1"/>
            <p:nvPr/>
          </p:nvSpPr>
          <p:spPr>
            <a:xfrm>
              <a:off x="0" y="-9525"/>
              <a:ext cx="4973967" cy="682345"/>
            </a:xfrm>
            <a:prstGeom prst="rect">
              <a:avLst/>
            </a:prstGeom>
          </p:spPr>
          <p:txBody>
            <a:bodyPr lIns="0" tIns="0" rIns="0" bIns="0" rtlCol="0" anchor="t">
              <a:spAutoFit/>
            </a:bodyPr>
            <a:lstStyle/>
            <a:p>
              <a:pPr>
                <a:lnSpc>
                  <a:spcPts val="3000"/>
                </a:lnSpc>
              </a:pPr>
              <a:r>
                <a:rPr lang="en-US" sz="2800" dirty="0">
                  <a:latin typeface="Clear Sans Regular Bold"/>
                </a:rPr>
                <a:t>Expand underrepresented Catholic voices</a:t>
              </a:r>
            </a:p>
          </p:txBody>
        </p:sp>
      </p:grpSp>
      <p:sp>
        <p:nvSpPr>
          <p:cNvPr id="33" name="TextBox 32">
            <a:extLst>
              <a:ext uri="{FF2B5EF4-FFF2-40B4-BE49-F238E27FC236}">
                <a16:creationId xmlns:a16="http://schemas.microsoft.com/office/drawing/2014/main" id="{991FB2ED-6309-409C-A83F-7F21005B327A}"/>
              </a:ext>
            </a:extLst>
          </p:cNvPr>
          <p:cNvSpPr txBox="1"/>
          <p:nvPr/>
        </p:nvSpPr>
        <p:spPr>
          <a:xfrm>
            <a:off x="10613209" y="9458891"/>
            <a:ext cx="6733043" cy="369332"/>
          </a:xfrm>
          <a:prstGeom prst="rect">
            <a:avLst/>
          </a:prstGeom>
          <a:noFill/>
        </p:spPr>
        <p:txBody>
          <a:bodyPr wrap="square" rtlCol="0">
            <a:spAutoFit/>
          </a:bodyPr>
          <a:lstStyle/>
          <a:p>
            <a:pPr algn="ctr"/>
            <a:r>
              <a:rPr lang="en-US" dirty="0">
                <a:latin typeface="Clear Sans Regular" panose="020B0604020202020204" charset="0"/>
                <a:cs typeface="Clear Sans Regular" panose="020B0604020202020204" charset="0"/>
              </a:rPr>
              <a:t> From the National Catholic Reporter 8 January 1971.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514856" y="1453799"/>
            <a:ext cx="9895198" cy="6962691"/>
            <a:chOff x="-179744" y="-2113134"/>
            <a:chExt cx="11069635" cy="9283585"/>
          </a:xfrm>
        </p:grpSpPr>
        <p:sp>
          <p:nvSpPr>
            <p:cNvPr id="6" name="TextBox 6"/>
            <p:cNvSpPr txBox="1"/>
            <p:nvPr/>
          </p:nvSpPr>
          <p:spPr>
            <a:xfrm>
              <a:off x="-179744" y="-2113134"/>
              <a:ext cx="10889891" cy="3761713"/>
            </a:xfrm>
            <a:prstGeom prst="rect">
              <a:avLst/>
            </a:prstGeom>
          </p:spPr>
          <p:txBody>
            <a:bodyPr lIns="0" tIns="0" rIns="0" bIns="0" rtlCol="0" anchor="t">
              <a:spAutoFit/>
            </a:bodyPr>
            <a:lstStyle/>
            <a:p>
              <a:pPr>
                <a:lnSpc>
                  <a:spcPts val="11000"/>
                </a:lnSpc>
              </a:pPr>
              <a:r>
                <a:rPr lang="en-US" sz="10000" dirty="0">
                  <a:latin typeface="Questrial"/>
                </a:rPr>
                <a:t>Thank you for joining us!</a:t>
              </a:r>
            </a:p>
          </p:txBody>
        </p:sp>
        <p:sp>
          <p:nvSpPr>
            <p:cNvPr id="7" name="TextBox 7"/>
            <p:cNvSpPr txBox="1"/>
            <p:nvPr/>
          </p:nvSpPr>
          <p:spPr>
            <a:xfrm>
              <a:off x="0" y="4605646"/>
              <a:ext cx="10889891" cy="2564805"/>
            </a:xfrm>
            <a:prstGeom prst="rect">
              <a:avLst/>
            </a:prstGeom>
          </p:spPr>
          <p:txBody>
            <a:bodyPr lIns="0" tIns="0" rIns="0" bIns="0" rtlCol="0" anchor="t">
              <a:spAutoFit/>
            </a:bodyPr>
            <a:lstStyle/>
            <a:p>
              <a:pPr>
                <a:lnSpc>
                  <a:spcPts val="3000"/>
                </a:lnSpc>
              </a:pPr>
              <a:r>
                <a:rPr lang="en-US" sz="2500" dirty="0">
                  <a:latin typeface="Clear Sans Regular Bold"/>
                </a:rPr>
                <a:t>Paul Bracke</a:t>
              </a:r>
              <a:r>
                <a:rPr lang="en-US" sz="2500" dirty="0">
                  <a:solidFill>
                    <a:srgbClr val="B5A2D2"/>
                  </a:solidFill>
                  <a:latin typeface="Clear Sans Regular Bold"/>
                </a:rPr>
                <a:t>		</a:t>
              </a:r>
              <a:r>
                <a:rPr lang="en-US" sz="2500" dirty="0">
                  <a:solidFill>
                    <a:srgbClr val="B5A2D2"/>
                  </a:solidFill>
                  <a:latin typeface="Clear Sans Regular Bold"/>
                  <a:hlinkClick r:id="rId3"/>
                </a:rPr>
                <a:t>bracke@gonzaga.edu</a:t>
              </a:r>
              <a:r>
                <a:rPr lang="en-US" sz="2500" dirty="0">
                  <a:solidFill>
                    <a:srgbClr val="B5A2D2"/>
                  </a:solidFill>
                  <a:latin typeface="Clear Sans Regular Bold"/>
                </a:rPr>
                <a:t> </a:t>
              </a:r>
            </a:p>
            <a:p>
              <a:pPr>
                <a:lnSpc>
                  <a:spcPts val="3000"/>
                </a:lnSpc>
              </a:pPr>
              <a:endParaRPr lang="en-US" sz="2500" dirty="0">
                <a:solidFill>
                  <a:srgbClr val="B5A2D2"/>
                </a:solidFill>
                <a:latin typeface="Clear Sans Regular Bold"/>
              </a:endParaRPr>
            </a:p>
            <a:p>
              <a:pPr>
                <a:lnSpc>
                  <a:spcPts val="3000"/>
                </a:lnSpc>
              </a:pPr>
              <a:r>
                <a:rPr lang="en-US" sz="2500" dirty="0">
                  <a:latin typeface="Clear Sans Regular Bold"/>
                </a:rPr>
                <a:t>Jean McManus</a:t>
              </a:r>
              <a:r>
                <a:rPr lang="en-US" sz="2500" dirty="0">
                  <a:solidFill>
                    <a:srgbClr val="B5A2D2"/>
                  </a:solidFill>
                  <a:latin typeface="Clear Sans Regular Bold"/>
                </a:rPr>
                <a:t>	</a:t>
              </a:r>
              <a:r>
                <a:rPr lang="en-US" sz="2500" dirty="0">
                  <a:solidFill>
                    <a:srgbClr val="B5A2D2"/>
                  </a:solidFill>
                  <a:latin typeface="Clear Sans Regular Bold"/>
                  <a:hlinkClick r:id="rId4"/>
                </a:rPr>
                <a:t>Jean.C.McManus.15@nd.edu</a:t>
              </a:r>
              <a:r>
                <a:rPr lang="en-US" sz="2500" dirty="0">
                  <a:solidFill>
                    <a:srgbClr val="B5A2D2"/>
                  </a:solidFill>
                  <a:latin typeface="Clear Sans Regular Bold"/>
                </a:rPr>
                <a:t> </a:t>
              </a:r>
            </a:p>
            <a:p>
              <a:pPr>
                <a:lnSpc>
                  <a:spcPts val="3000"/>
                </a:lnSpc>
              </a:pPr>
              <a:endParaRPr lang="en-US" sz="2500" dirty="0">
                <a:solidFill>
                  <a:srgbClr val="B5A2D2"/>
                </a:solidFill>
                <a:latin typeface="Clear Sans Regular Bold"/>
              </a:endParaRPr>
            </a:p>
            <a:p>
              <a:pPr>
                <a:lnSpc>
                  <a:spcPts val="3000"/>
                </a:lnSpc>
              </a:pPr>
              <a:r>
                <a:rPr lang="en-US" sz="2500" dirty="0">
                  <a:latin typeface="Clear Sans Regular Bold"/>
                </a:rPr>
                <a:t>Jennifer Younger</a:t>
              </a:r>
              <a:r>
                <a:rPr lang="en-US" sz="2500" dirty="0">
                  <a:solidFill>
                    <a:srgbClr val="B5A2D2"/>
                  </a:solidFill>
                  <a:latin typeface="Clear Sans Regular Bold"/>
                </a:rPr>
                <a:t>	</a:t>
              </a:r>
              <a:r>
                <a:rPr lang="en-US" sz="2500" dirty="0">
                  <a:solidFill>
                    <a:srgbClr val="B5A2D2"/>
                  </a:solidFill>
                  <a:latin typeface="Clear Sans Regular Bold"/>
                  <a:hlinkClick r:id="rId5"/>
                </a:rPr>
                <a:t>jyounger@catholicresearch.org</a:t>
              </a:r>
              <a:r>
                <a:rPr lang="en-US" sz="2500" dirty="0">
                  <a:solidFill>
                    <a:srgbClr val="B5A2D2"/>
                  </a:solidFill>
                  <a:latin typeface="Clear Sans Regular Bold"/>
                </a:rPr>
                <a:t> </a:t>
              </a:r>
            </a:p>
          </p:txBody>
        </p:sp>
      </p:grpSp>
      <p:sp>
        <p:nvSpPr>
          <p:cNvPr id="8" name="TextBox 7">
            <a:extLst>
              <a:ext uri="{FF2B5EF4-FFF2-40B4-BE49-F238E27FC236}">
                <a16:creationId xmlns:a16="http://schemas.microsoft.com/office/drawing/2014/main" id="{7F6288A7-2ED5-4194-9C84-D844A13A635A}"/>
              </a:ext>
            </a:extLst>
          </p:cNvPr>
          <p:cNvSpPr txBox="1"/>
          <p:nvPr/>
        </p:nvSpPr>
        <p:spPr>
          <a:xfrm>
            <a:off x="1675530" y="4986100"/>
            <a:ext cx="9068670" cy="397545"/>
          </a:xfrm>
          <a:prstGeom prst="rect">
            <a:avLst/>
          </a:prstGeom>
        </p:spPr>
        <p:txBody>
          <a:bodyPr wrap="square" lIns="0" tIns="0" rIns="0" bIns="0" rtlCol="0" anchor="t">
            <a:spAutoFit/>
          </a:bodyPr>
          <a:lstStyle/>
          <a:p>
            <a:pPr>
              <a:lnSpc>
                <a:spcPts val="3080"/>
              </a:lnSpc>
            </a:pPr>
            <a:r>
              <a:rPr lang="en-US" sz="2800" dirty="0">
                <a:solidFill>
                  <a:srgbClr val="B63637"/>
                </a:solidFill>
                <a:latin typeface="Clear Sans Regular Bold"/>
              </a:rPr>
              <a:t>SURVEY: </a:t>
            </a:r>
            <a:r>
              <a:rPr lang="en-US" sz="2800" dirty="0">
                <a:solidFill>
                  <a:srgbClr val="B63637"/>
                </a:solidFill>
                <a:latin typeface="Clear Sans Regular Bold"/>
                <a:hlinkClick r:id="rId6"/>
              </a:rPr>
              <a:t>https://www.surveymonkey.com/r/CRRA-CNA</a:t>
            </a:r>
            <a:r>
              <a:rPr lang="en-US" sz="2800" dirty="0">
                <a:solidFill>
                  <a:srgbClr val="B63637"/>
                </a:solidFill>
                <a:latin typeface="Clear Sans Regular Bold"/>
              </a:rPr>
              <a:t> </a:t>
            </a:r>
          </a:p>
        </p:txBody>
      </p:sp>
      <p:pic>
        <p:nvPicPr>
          <p:cNvPr id="10" name="Picture 9" descr="A group of people standing in front of a crowd&#10;&#10;Description automatically generated">
            <a:extLst>
              <a:ext uri="{FF2B5EF4-FFF2-40B4-BE49-F238E27FC236}">
                <a16:creationId xmlns:a16="http://schemas.microsoft.com/office/drawing/2014/main" id="{A483776D-AD38-48BB-A688-DBE1227DE7F3}"/>
              </a:ext>
            </a:extLst>
          </p:cNvPr>
          <p:cNvPicPr>
            <a:picLocks noChangeAspect="1"/>
          </p:cNvPicPr>
          <p:nvPr/>
        </p:nvPicPr>
        <p:blipFill rotWithShape="1">
          <a:blip r:embed="rId7">
            <a:extLst>
              <a:ext uri="{28A0092B-C50C-407E-A947-70E740481C1C}">
                <a14:useLocalDpi xmlns:a14="http://schemas.microsoft.com/office/drawing/2010/main" val="0"/>
              </a:ext>
            </a:extLst>
          </a:blip>
          <a:srcRect l="24575" r="28906" b="156"/>
          <a:stretch/>
        </p:blipFill>
        <p:spPr>
          <a:xfrm>
            <a:off x="12649200" y="1234617"/>
            <a:ext cx="4123944" cy="74198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9119" y="5593544"/>
            <a:ext cx="2881478" cy="1556705"/>
            <a:chOff x="0" y="-9525"/>
            <a:chExt cx="3841971" cy="2075607"/>
          </a:xfrm>
        </p:grpSpPr>
        <p:sp>
          <p:nvSpPr>
            <p:cNvPr id="3" name="TextBox 3"/>
            <p:cNvSpPr txBox="1"/>
            <p:nvPr/>
          </p:nvSpPr>
          <p:spPr>
            <a:xfrm>
              <a:off x="0" y="-9525"/>
              <a:ext cx="3841971" cy="508407"/>
            </a:xfrm>
            <a:prstGeom prst="rect">
              <a:avLst/>
            </a:prstGeom>
          </p:spPr>
          <p:txBody>
            <a:bodyPr lIns="0" tIns="0" rIns="0" bIns="0" rtlCol="0" anchor="t">
              <a:spAutoFit/>
            </a:bodyPr>
            <a:lstStyle/>
            <a:p>
              <a:pPr algn="ctr">
                <a:lnSpc>
                  <a:spcPts val="3000"/>
                </a:lnSpc>
              </a:pPr>
              <a:r>
                <a:rPr lang="en-US" sz="2500" dirty="0">
                  <a:latin typeface="Clear Sans Regular Bold"/>
                </a:rPr>
                <a:t>Paul Bracke</a:t>
              </a:r>
            </a:p>
          </p:txBody>
        </p:sp>
        <p:sp>
          <p:nvSpPr>
            <p:cNvPr id="4" name="TextBox 4"/>
            <p:cNvSpPr txBox="1"/>
            <p:nvPr/>
          </p:nvSpPr>
          <p:spPr>
            <a:xfrm>
              <a:off x="0" y="666040"/>
              <a:ext cx="3841971" cy="1400042"/>
            </a:xfrm>
            <a:prstGeom prst="rect">
              <a:avLst/>
            </a:prstGeom>
          </p:spPr>
          <p:txBody>
            <a:bodyPr lIns="0" tIns="0" rIns="0" bIns="0" rtlCol="0" anchor="t">
              <a:spAutoFit/>
            </a:bodyPr>
            <a:lstStyle/>
            <a:p>
              <a:pPr algn="ctr">
                <a:lnSpc>
                  <a:spcPts val="2800"/>
                </a:lnSpc>
              </a:pPr>
              <a:r>
                <a:rPr lang="en-US" sz="2000" dirty="0">
                  <a:latin typeface="Clear Sans Regular"/>
                </a:rPr>
                <a:t>DEAN</a:t>
              </a:r>
            </a:p>
            <a:p>
              <a:pPr algn="ctr">
                <a:lnSpc>
                  <a:spcPts val="2800"/>
                </a:lnSpc>
              </a:pPr>
              <a:r>
                <a:rPr lang="en-US" sz="2000" dirty="0">
                  <a:latin typeface="Clear Sans Regular"/>
                </a:rPr>
                <a:t>FOLEY LIBRARY</a:t>
              </a:r>
            </a:p>
            <a:p>
              <a:pPr algn="ctr">
                <a:lnSpc>
                  <a:spcPts val="2800"/>
                </a:lnSpc>
              </a:pPr>
              <a:r>
                <a:rPr lang="en-US" sz="2000" dirty="0">
                  <a:latin typeface="Clear Sans Regular"/>
                </a:rPr>
                <a:t>Gonzaga University</a:t>
              </a:r>
            </a:p>
          </p:txBody>
        </p:sp>
      </p:grpSp>
      <p:grpSp>
        <p:nvGrpSpPr>
          <p:cNvPr id="7" name="Group 7"/>
          <p:cNvGrpSpPr/>
          <p:nvPr/>
        </p:nvGrpSpPr>
        <p:grpSpPr>
          <a:xfrm>
            <a:off x="9350731" y="5596798"/>
            <a:ext cx="6834821" cy="1552429"/>
            <a:chOff x="0" y="-9525"/>
            <a:chExt cx="3841971" cy="2087522"/>
          </a:xfrm>
        </p:grpSpPr>
        <p:sp>
          <p:nvSpPr>
            <p:cNvPr id="8" name="TextBox 8"/>
            <p:cNvSpPr txBox="1"/>
            <p:nvPr/>
          </p:nvSpPr>
          <p:spPr>
            <a:xfrm>
              <a:off x="0" y="-9525"/>
              <a:ext cx="3841971" cy="517327"/>
            </a:xfrm>
            <a:prstGeom prst="rect">
              <a:avLst/>
            </a:prstGeom>
          </p:spPr>
          <p:txBody>
            <a:bodyPr lIns="0" tIns="0" rIns="0" bIns="0" rtlCol="0" anchor="t">
              <a:spAutoFit/>
            </a:bodyPr>
            <a:lstStyle/>
            <a:p>
              <a:pPr algn="ctr">
                <a:lnSpc>
                  <a:spcPts val="3000"/>
                </a:lnSpc>
              </a:pPr>
              <a:r>
                <a:rPr lang="en-US" sz="2500" dirty="0">
                  <a:latin typeface="Clear Sans Regular Bold"/>
                </a:rPr>
                <a:t>Jean McManus</a:t>
              </a:r>
            </a:p>
          </p:txBody>
        </p:sp>
        <p:sp>
          <p:nvSpPr>
            <p:cNvPr id="9" name="TextBox 9"/>
            <p:cNvSpPr txBox="1"/>
            <p:nvPr/>
          </p:nvSpPr>
          <p:spPr>
            <a:xfrm>
              <a:off x="0" y="666040"/>
              <a:ext cx="3841971" cy="1411957"/>
            </a:xfrm>
            <a:prstGeom prst="rect">
              <a:avLst/>
            </a:prstGeom>
          </p:spPr>
          <p:txBody>
            <a:bodyPr lIns="0" tIns="0" rIns="0" bIns="0" rtlCol="0" anchor="t">
              <a:spAutoFit/>
            </a:bodyPr>
            <a:lstStyle/>
            <a:p>
              <a:pPr algn="ctr">
                <a:lnSpc>
                  <a:spcPts val="2800"/>
                </a:lnSpc>
              </a:pPr>
              <a:r>
                <a:rPr lang="en-US" sz="2000" dirty="0">
                  <a:latin typeface="Clear Sans Regular"/>
                </a:rPr>
                <a:t>LIBRARIAN FOR CATHOLIC STUDIES AND </a:t>
              </a:r>
            </a:p>
            <a:p>
              <a:pPr algn="ctr">
                <a:lnSpc>
                  <a:spcPts val="2800"/>
                </a:lnSpc>
              </a:pPr>
              <a:r>
                <a:rPr lang="en-US" sz="2000" dirty="0">
                  <a:latin typeface="Clear Sans Regular"/>
                </a:rPr>
                <a:t>ARCHIVES ENGAGEMENT</a:t>
              </a:r>
            </a:p>
            <a:p>
              <a:pPr algn="ctr">
                <a:lnSpc>
                  <a:spcPts val="2800"/>
                </a:lnSpc>
              </a:pPr>
              <a:r>
                <a:rPr lang="en-US" sz="2000" dirty="0">
                  <a:latin typeface="Clear Sans Regular"/>
                </a:rPr>
                <a:t>University Archives, University of Notre Dame</a:t>
              </a:r>
            </a:p>
          </p:txBody>
        </p:sp>
      </p:grpSp>
      <p:grpSp>
        <p:nvGrpSpPr>
          <p:cNvPr id="12" name="Group 12"/>
          <p:cNvGrpSpPr/>
          <p:nvPr/>
        </p:nvGrpSpPr>
        <p:grpSpPr>
          <a:xfrm>
            <a:off x="7703261" y="8004538"/>
            <a:ext cx="2881478" cy="1517050"/>
            <a:chOff x="913532" y="27507"/>
            <a:chExt cx="3841971" cy="2022733"/>
          </a:xfrm>
        </p:grpSpPr>
        <p:sp>
          <p:nvSpPr>
            <p:cNvPr id="13" name="TextBox 13"/>
            <p:cNvSpPr txBox="1"/>
            <p:nvPr/>
          </p:nvSpPr>
          <p:spPr>
            <a:xfrm>
              <a:off x="913532" y="27507"/>
              <a:ext cx="3841971" cy="508407"/>
            </a:xfrm>
            <a:prstGeom prst="rect">
              <a:avLst/>
            </a:prstGeom>
          </p:spPr>
          <p:txBody>
            <a:bodyPr lIns="0" tIns="0" rIns="0" bIns="0" rtlCol="0" anchor="t">
              <a:spAutoFit/>
            </a:bodyPr>
            <a:lstStyle/>
            <a:p>
              <a:pPr algn="ctr">
                <a:lnSpc>
                  <a:spcPts val="3000"/>
                </a:lnSpc>
              </a:pPr>
              <a:r>
                <a:rPr lang="en-US" sz="2500" dirty="0">
                  <a:latin typeface="Clear Sans Regular Bold"/>
                </a:rPr>
                <a:t>Jennifer Younger</a:t>
              </a:r>
            </a:p>
          </p:txBody>
        </p:sp>
        <p:sp>
          <p:nvSpPr>
            <p:cNvPr id="14" name="TextBox 14"/>
            <p:cNvSpPr txBox="1"/>
            <p:nvPr/>
          </p:nvSpPr>
          <p:spPr>
            <a:xfrm>
              <a:off x="913532" y="650198"/>
              <a:ext cx="3841971" cy="1400042"/>
            </a:xfrm>
            <a:prstGeom prst="rect">
              <a:avLst/>
            </a:prstGeom>
          </p:spPr>
          <p:txBody>
            <a:bodyPr lIns="0" tIns="0" rIns="0" bIns="0" rtlCol="0" anchor="t">
              <a:spAutoFit/>
            </a:bodyPr>
            <a:lstStyle/>
            <a:p>
              <a:pPr algn="ctr">
                <a:lnSpc>
                  <a:spcPts val="2800"/>
                </a:lnSpc>
              </a:pPr>
              <a:r>
                <a:rPr lang="en-US" sz="2000" dirty="0">
                  <a:latin typeface="Clear Sans Regular"/>
                </a:rPr>
                <a:t>EXECUTIVE DIRECTOR</a:t>
              </a:r>
            </a:p>
            <a:p>
              <a:pPr algn="ctr">
                <a:lnSpc>
                  <a:spcPts val="2800"/>
                </a:lnSpc>
              </a:pPr>
              <a:r>
                <a:rPr lang="en-US" sz="2000" dirty="0">
                  <a:latin typeface="Clear Sans Regular"/>
                </a:rPr>
                <a:t>Catholic Research Resources Alliance</a:t>
              </a:r>
            </a:p>
          </p:txBody>
        </p:sp>
      </p:grpSp>
      <p:grpSp>
        <p:nvGrpSpPr>
          <p:cNvPr id="19" name="Group 19"/>
          <p:cNvGrpSpPr/>
          <p:nvPr/>
        </p:nvGrpSpPr>
        <p:grpSpPr>
          <a:xfrm>
            <a:off x="2507186" y="1257299"/>
            <a:ext cx="13037614" cy="7771885"/>
            <a:chOff x="-1886005" y="76200"/>
            <a:chExt cx="16069565" cy="10102172"/>
          </a:xfrm>
        </p:grpSpPr>
        <p:sp>
          <p:nvSpPr>
            <p:cNvPr id="20" name="TextBox 20"/>
            <p:cNvSpPr txBox="1"/>
            <p:nvPr/>
          </p:nvSpPr>
          <p:spPr>
            <a:xfrm>
              <a:off x="-934519" y="76200"/>
              <a:ext cx="15118079" cy="1947952"/>
            </a:xfrm>
            <a:prstGeom prst="rect">
              <a:avLst/>
            </a:prstGeom>
          </p:spPr>
          <p:txBody>
            <a:bodyPr lIns="0" tIns="0" rIns="0" bIns="0" rtlCol="0" anchor="t">
              <a:spAutoFit/>
            </a:bodyPr>
            <a:lstStyle/>
            <a:p>
              <a:pPr>
                <a:lnSpc>
                  <a:spcPts val="11000"/>
                </a:lnSpc>
              </a:pPr>
              <a:r>
                <a:rPr lang="en-US" sz="10000" dirty="0">
                  <a:latin typeface="Questrial" panose="020B0604020202020204" charset="0"/>
                </a:rPr>
                <a:t>The</a:t>
              </a:r>
              <a:r>
                <a:rPr lang="en-US" sz="10000" dirty="0">
                  <a:solidFill>
                    <a:srgbClr val="B63637"/>
                  </a:solidFill>
                  <a:latin typeface="Questrial" panose="020B0604020202020204" charset="0"/>
                </a:rPr>
                <a:t> Presenters</a:t>
              </a:r>
            </a:p>
          </p:txBody>
        </p:sp>
        <p:sp>
          <p:nvSpPr>
            <p:cNvPr id="21" name="TextBox 21"/>
            <p:cNvSpPr txBox="1"/>
            <p:nvPr/>
          </p:nvSpPr>
          <p:spPr>
            <a:xfrm>
              <a:off x="-1886005" y="9661629"/>
              <a:ext cx="14942049" cy="516743"/>
            </a:xfrm>
            <a:prstGeom prst="rect">
              <a:avLst/>
            </a:prstGeom>
          </p:spPr>
          <p:txBody>
            <a:bodyPr wrap="square" lIns="0" tIns="0" rIns="0" bIns="0" rtlCol="0" anchor="t">
              <a:spAutoFit/>
            </a:bodyPr>
            <a:lstStyle/>
            <a:p>
              <a:pPr>
                <a:lnSpc>
                  <a:spcPts val="3080"/>
                </a:lnSpc>
              </a:pPr>
              <a:r>
                <a:rPr lang="en-US" sz="2800" dirty="0">
                  <a:latin typeface="Clear Sans Regular Bold"/>
                </a:rPr>
                <a:t>CO-AUTHOR</a:t>
              </a:r>
            </a:p>
          </p:txBody>
        </p:sp>
      </p:grpSp>
      <p:pic>
        <p:nvPicPr>
          <p:cNvPr id="23" name="Picture 22" descr="A picture containing text&#10;&#10;Description automatically generated">
            <a:extLst>
              <a:ext uri="{FF2B5EF4-FFF2-40B4-BE49-F238E27FC236}">
                <a16:creationId xmlns:a16="http://schemas.microsoft.com/office/drawing/2014/main" id="{462E548A-A5E2-40DE-9822-265B4DFC4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7957" y="8203137"/>
            <a:ext cx="4342857" cy="990476"/>
          </a:xfrm>
          <a:prstGeom prst="rect">
            <a:avLst/>
          </a:prstGeom>
        </p:spPr>
      </p:pic>
      <p:sp>
        <p:nvSpPr>
          <p:cNvPr id="29" name="Oval 28">
            <a:extLst>
              <a:ext uri="{FF2B5EF4-FFF2-40B4-BE49-F238E27FC236}">
                <a16:creationId xmlns:a16="http://schemas.microsoft.com/office/drawing/2014/main" id="{4D31A904-6EC7-4987-A7B3-C680A1376819}"/>
              </a:ext>
            </a:extLst>
          </p:cNvPr>
          <p:cNvSpPr/>
          <p:nvPr/>
        </p:nvSpPr>
        <p:spPr>
          <a:xfrm>
            <a:off x="4239698" y="2753974"/>
            <a:ext cx="2560320" cy="256032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person wearing glasses and smiling at the camera&#10;&#10;Description automatically generated">
            <a:extLst>
              <a:ext uri="{FF2B5EF4-FFF2-40B4-BE49-F238E27FC236}">
                <a16:creationId xmlns:a16="http://schemas.microsoft.com/office/drawing/2014/main" id="{719E8769-C09F-4269-A3AD-0215F74F83FC}"/>
              </a:ext>
            </a:extLst>
          </p:cNvPr>
          <p:cNvPicPr>
            <a:picLocks noChangeAspect="1"/>
          </p:cNvPicPr>
          <p:nvPr/>
        </p:nvPicPr>
        <p:blipFill rotWithShape="1">
          <a:blip r:embed="rId5">
            <a:extLst>
              <a:ext uri="{28A0092B-C50C-407E-A947-70E740481C1C}">
                <a14:useLocalDpi xmlns:a14="http://schemas.microsoft.com/office/drawing/2010/main" val="0"/>
              </a:ext>
            </a:extLst>
          </a:blip>
          <a:srcRect l="13575" t="-2034" r="18403" b="1"/>
          <a:stretch/>
        </p:blipFill>
        <p:spPr>
          <a:xfrm>
            <a:off x="11487982" y="2753974"/>
            <a:ext cx="2560320" cy="2560320"/>
          </a:xfrm>
          <a:prstGeom prst="ellipse">
            <a:avLst/>
          </a:prstGeom>
          <a:ln w="3175">
            <a:solidFill>
              <a:schemeClr val="tx1"/>
            </a:solidFill>
          </a:ln>
        </p:spPr>
      </p:pic>
      <p:pic>
        <p:nvPicPr>
          <p:cNvPr id="6" name="Picture 5" descr="A person wearing a suit and tie&#10;&#10;Description automatically generated">
            <a:extLst>
              <a:ext uri="{FF2B5EF4-FFF2-40B4-BE49-F238E27FC236}">
                <a16:creationId xmlns:a16="http://schemas.microsoft.com/office/drawing/2014/main" id="{0C7FE48D-2EC9-4DC0-821D-78FE3089F9DE}"/>
              </a:ext>
            </a:extLst>
          </p:cNvPr>
          <p:cNvPicPr>
            <a:picLocks noChangeAspect="1"/>
          </p:cNvPicPr>
          <p:nvPr/>
        </p:nvPicPr>
        <p:blipFill rotWithShape="1">
          <a:blip r:embed="rId6">
            <a:extLst>
              <a:ext uri="{28A0092B-C50C-407E-A947-70E740481C1C}">
                <a14:useLocalDpi xmlns:a14="http://schemas.microsoft.com/office/drawing/2010/main" val="0"/>
              </a:ext>
            </a:extLst>
          </a:blip>
          <a:srcRect b="27225"/>
          <a:stretch/>
        </p:blipFill>
        <p:spPr>
          <a:xfrm>
            <a:off x="5023986" y="7783974"/>
            <a:ext cx="1828800" cy="1828800"/>
          </a:xfrm>
          <a:prstGeom prst="ellipse">
            <a:avLst/>
          </a:prstGeom>
        </p:spPr>
      </p:pic>
      <p:cxnSp>
        <p:nvCxnSpPr>
          <p:cNvPr id="11" name="Straight Connector 10">
            <a:extLst>
              <a:ext uri="{FF2B5EF4-FFF2-40B4-BE49-F238E27FC236}">
                <a16:creationId xmlns:a16="http://schemas.microsoft.com/office/drawing/2014/main" id="{83A8F3AD-BDB6-400C-8EB4-2036829FBEF3}"/>
              </a:ext>
            </a:extLst>
          </p:cNvPr>
          <p:cNvCxnSpPr>
            <a:cxnSpLocks/>
          </p:cNvCxnSpPr>
          <p:nvPr/>
        </p:nvCxnSpPr>
        <p:spPr>
          <a:xfrm>
            <a:off x="2507187" y="7429500"/>
            <a:ext cx="13273627"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921370" y="1085850"/>
            <a:ext cx="6617732" cy="5642570"/>
          </a:xfrm>
          <a:prstGeom prst="rect">
            <a:avLst/>
          </a:prstGeom>
        </p:spPr>
        <p:txBody>
          <a:bodyPr lIns="0" tIns="0" rIns="0" bIns="0" rtlCol="0" anchor="t">
            <a:spAutoFit/>
          </a:bodyPr>
          <a:lstStyle/>
          <a:p>
            <a:pPr>
              <a:lnSpc>
                <a:spcPts val="11000"/>
              </a:lnSpc>
            </a:pPr>
            <a:r>
              <a:rPr lang="en-US" sz="10000" dirty="0">
                <a:latin typeface="Questrial"/>
              </a:rPr>
              <a:t>Catholic Research Resources </a:t>
            </a:r>
            <a:r>
              <a:rPr lang="en-US" sz="10000" dirty="0">
                <a:solidFill>
                  <a:srgbClr val="B63637"/>
                </a:solidFill>
                <a:latin typeface="Questrial"/>
              </a:rPr>
              <a:t>Alliance</a:t>
            </a:r>
          </a:p>
        </p:txBody>
      </p:sp>
      <p:grpSp>
        <p:nvGrpSpPr>
          <p:cNvPr id="7" name="Group 7"/>
          <p:cNvGrpSpPr/>
          <p:nvPr/>
        </p:nvGrpSpPr>
        <p:grpSpPr>
          <a:xfrm>
            <a:off x="3039346" y="7412264"/>
            <a:ext cx="6104654" cy="1788886"/>
            <a:chOff x="0" y="-9525"/>
            <a:chExt cx="8139538" cy="2957022"/>
          </a:xfrm>
        </p:grpSpPr>
        <p:sp>
          <p:nvSpPr>
            <p:cNvPr id="8" name="TextBox 8"/>
            <p:cNvSpPr txBox="1"/>
            <p:nvPr/>
          </p:nvSpPr>
          <p:spPr>
            <a:xfrm>
              <a:off x="0" y="827691"/>
              <a:ext cx="8139538" cy="2119806"/>
            </a:xfrm>
            <a:prstGeom prst="rect">
              <a:avLst/>
            </a:prstGeom>
          </p:spPr>
          <p:txBody>
            <a:bodyPr wrap="square" lIns="0" tIns="0" rIns="0" bIns="0" rtlCol="0" anchor="t">
              <a:spAutoFit/>
            </a:bodyPr>
            <a:lstStyle/>
            <a:p>
              <a:pPr marL="285750" indent="-285750">
                <a:lnSpc>
                  <a:spcPts val="2520"/>
                </a:lnSpc>
                <a:buFont typeface="Arial" panose="020B0604020202020204" pitchFamily="34" charset="0"/>
                <a:buChar char="•"/>
              </a:pPr>
              <a:r>
                <a:rPr lang="en-US" sz="2400" dirty="0">
                  <a:latin typeface="Clear Sans Regular"/>
                </a:rPr>
                <a:t>Academic libraries: Notre Dame, Gonzaga, etc.</a:t>
              </a:r>
            </a:p>
            <a:p>
              <a:pPr marL="285750" indent="-285750">
                <a:lnSpc>
                  <a:spcPts val="2520"/>
                </a:lnSpc>
                <a:buFont typeface="Arial" panose="020B0604020202020204" pitchFamily="34" charset="0"/>
                <a:buChar char="•"/>
              </a:pPr>
              <a:r>
                <a:rPr lang="en-US" sz="2400" dirty="0">
                  <a:latin typeface="Clear Sans Regular"/>
                </a:rPr>
                <a:t>Religious congregation and diocesan archives.</a:t>
              </a:r>
            </a:p>
          </p:txBody>
        </p:sp>
        <p:sp>
          <p:nvSpPr>
            <p:cNvPr id="9" name="TextBox 9"/>
            <p:cNvSpPr txBox="1"/>
            <p:nvPr/>
          </p:nvSpPr>
          <p:spPr>
            <a:xfrm>
              <a:off x="0" y="-9525"/>
              <a:ext cx="7302432" cy="635942"/>
            </a:xfrm>
            <a:prstGeom prst="rect">
              <a:avLst/>
            </a:prstGeom>
          </p:spPr>
          <p:txBody>
            <a:bodyPr lIns="0" tIns="0" rIns="0" bIns="0" rtlCol="0" anchor="t">
              <a:spAutoFit/>
            </a:bodyPr>
            <a:lstStyle/>
            <a:p>
              <a:pPr>
                <a:lnSpc>
                  <a:spcPts val="3000"/>
                </a:lnSpc>
              </a:pPr>
              <a:r>
                <a:rPr lang="en-US" sz="2800" dirty="0">
                  <a:solidFill>
                    <a:srgbClr val="B63637"/>
                  </a:solidFill>
                  <a:latin typeface="Clear Sans Regular Bold"/>
                </a:rPr>
                <a:t>50 Members and Partners</a:t>
              </a:r>
            </a:p>
          </p:txBody>
        </p:sp>
      </p:grpSp>
      <p:grpSp>
        <p:nvGrpSpPr>
          <p:cNvPr id="10" name="Group 10"/>
          <p:cNvGrpSpPr/>
          <p:nvPr/>
        </p:nvGrpSpPr>
        <p:grpSpPr>
          <a:xfrm>
            <a:off x="2590800" y="7450421"/>
            <a:ext cx="174685" cy="174685"/>
            <a:chOff x="0" y="0"/>
            <a:chExt cx="6350000" cy="6350000"/>
          </a:xfrm>
          <a:solidFill>
            <a:srgbClr val="B63637"/>
          </a:solidFill>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2" name="Group 12"/>
          <p:cNvGrpSpPr/>
          <p:nvPr/>
        </p:nvGrpSpPr>
        <p:grpSpPr>
          <a:xfrm>
            <a:off x="10870142" y="3878227"/>
            <a:ext cx="6379633" cy="5380073"/>
            <a:chOff x="0" y="-9525"/>
            <a:chExt cx="7325010" cy="2753007"/>
          </a:xfrm>
        </p:grpSpPr>
        <p:sp>
          <p:nvSpPr>
            <p:cNvPr id="13" name="TextBox 13"/>
            <p:cNvSpPr txBox="1"/>
            <p:nvPr/>
          </p:nvSpPr>
          <p:spPr>
            <a:xfrm>
              <a:off x="22577" y="282691"/>
              <a:ext cx="7302433" cy="2460791"/>
            </a:xfrm>
            <a:prstGeom prst="rect">
              <a:avLst/>
            </a:prstGeom>
          </p:spPr>
          <p:txBody>
            <a:bodyPr lIns="0" tIns="0" rIns="0" bIns="0" rtlCol="0" anchor="t">
              <a:spAutoFit/>
            </a:bodyPr>
            <a:lstStyle/>
            <a:p>
              <a:pPr marL="342900" indent="-342900">
                <a:lnSpc>
                  <a:spcPts val="2520"/>
                </a:lnSpc>
                <a:buFont typeface="Arial" panose="020B0604020202020204" pitchFamily="34" charset="0"/>
                <a:buChar char="•"/>
              </a:pPr>
              <a:r>
                <a:rPr lang="en-US" sz="2400" dirty="0">
                  <a:latin typeface="Clear Sans Regular"/>
                </a:rPr>
                <a:t>Catholic Portal:</a:t>
              </a:r>
            </a:p>
            <a:p>
              <a:pPr lvl="2">
                <a:lnSpc>
                  <a:spcPts val="2520"/>
                </a:lnSpc>
              </a:pPr>
              <a:r>
                <a:rPr lang="en-US" sz="2400" dirty="0">
                  <a:solidFill>
                    <a:srgbClr val="303030"/>
                  </a:solidFill>
                  <a:latin typeface="Clear Sans Regular"/>
                  <a:hlinkClick r:id="rId3"/>
                </a:rPr>
                <a:t>vufind.catholicresearch.org</a:t>
              </a:r>
              <a:r>
                <a:rPr lang="en-US" sz="2400" dirty="0">
                  <a:solidFill>
                    <a:srgbClr val="303030"/>
                  </a:solidFill>
                  <a:latin typeface="Clear Sans Regular"/>
                </a:rPr>
                <a:t>  </a:t>
              </a:r>
            </a:p>
            <a:p>
              <a:pPr>
                <a:lnSpc>
                  <a:spcPts val="2520"/>
                </a:lnSpc>
              </a:pPr>
              <a:endParaRPr lang="en-US" sz="2400" dirty="0">
                <a:solidFill>
                  <a:srgbClr val="303030"/>
                </a:solidFill>
                <a:latin typeface="Clear Sans Regular"/>
              </a:endParaRPr>
            </a:p>
            <a:p>
              <a:pPr marL="342900" indent="-342900">
                <a:lnSpc>
                  <a:spcPts val="2520"/>
                </a:lnSpc>
                <a:buFont typeface="Arial" panose="020B0604020202020204" pitchFamily="34" charset="0"/>
                <a:buChar char="•"/>
              </a:pPr>
              <a:r>
                <a:rPr lang="en-US" sz="2400" dirty="0">
                  <a:latin typeface="Clear Sans Regular"/>
                </a:rPr>
                <a:t>Research guides:</a:t>
              </a:r>
            </a:p>
            <a:p>
              <a:pPr lvl="2">
                <a:lnSpc>
                  <a:spcPts val="2520"/>
                </a:lnSpc>
              </a:pPr>
              <a:r>
                <a:rPr lang="en-US" sz="2400" dirty="0">
                  <a:solidFill>
                    <a:srgbClr val="303030"/>
                  </a:solidFill>
                  <a:latin typeface="Clear Sans Regular"/>
                  <a:hlinkClick r:id="rId4"/>
                </a:rPr>
                <a:t>guides.catholicresearch.org</a:t>
              </a:r>
              <a:r>
                <a:rPr lang="en-US" sz="2400" dirty="0">
                  <a:solidFill>
                    <a:srgbClr val="303030"/>
                  </a:solidFill>
                  <a:latin typeface="Clear Sans Regular"/>
                </a:rPr>
                <a:t> </a:t>
              </a:r>
            </a:p>
            <a:p>
              <a:pPr lvl="1">
                <a:lnSpc>
                  <a:spcPts val="2520"/>
                </a:lnSpc>
              </a:pPr>
              <a:endParaRPr lang="en-US" sz="2000" dirty="0">
                <a:solidFill>
                  <a:srgbClr val="303030"/>
                </a:solidFill>
                <a:latin typeface="Clear Sans Regular"/>
              </a:endParaRPr>
            </a:p>
            <a:p>
              <a:pPr lvl="1">
                <a:lnSpc>
                  <a:spcPts val="2520"/>
                </a:lnSpc>
              </a:pPr>
              <a:r>
                <a:rPr lang="en-US" sz="2000" dirty="0">
                  <a:latin typeface="Clear Sans Regular"/>
                </a:rPr>
                <a:t>Online resources on subjects related to Catholic studies.</a:t>
              </a:r>
            </a:p>
            <a:p>
              <a:pPr>
                <a:lnSpc>
                  <a:spcPts val="2520"/>
                </a:lnSpc>
              </a:pPr>
              <a:endParaRPr lang="en-US" sz="2400" dirty="0">
                <a:solidFill>
                  <a:srgbClr val="303030"/>
                </a:solidFill>
                <a:latin typeface="Clear Sans Regular"/>
              </a:endParaRPr>
            </a:p>
            <a:p>
              <a:pPr marL="342900" indent="-342900">
                <a:lnSpc>
                  <a:spcPts val="2520"/>
                </a:lnSpc>
                <a:buFont typeface="Arial" panose="020B0604020202020204" pitchFamily="34" charset="0"/>
                <a:buChar char="•"/>
              </a:pPr>
              <a:r>
                <a:rPr lang="en-US" sz="2400" dirty="0">
                  <a:latin typeface="Clear Sans Regular"/>
                </a:rPr>
                <a:t>Catholic News Archive:</a:t>
              </a:r>
            </a:p>
            <a:p>
              <a:pPr>
                <a:lnSpc>
                  <a:spcPts val="2520"/>
                </a:lnSpc>
              </a:pPr>
              <a:r>
                <a:rPr lang="en-US" sz="2400" dirty="0">
                  <a:solidFill>
                    <a:srgbClr val="303030"/>
                  </a:solidFill>
                  <a:latin typeface="Clear Sans Regular"/>
                </a:rPr>
                <a:t>	</a:t>
              </a:r>
              <a:r>
                <a:rPr lang="en-US" sz="2400" dirty="0">
                  <a:solidFill>
                    <a:srgbClr val="303030"/>
                  </a:solidFill>
                  <a:latin typeface="Clear Sans Regular"/>
                  <a:hlinkClick r:id="rId5"/>
                </a:rPr>
                <a:t>thecatholicnewsarchive.org</a:t>
              </a:r>
              <a:r>
                <a:rPr lang="en-US" sz="2400" dirty="0">
                  <a:solidFill>
                    <a:srgbClr val="303030"/>
                  </a:solidFill>
                  <a:latin typeface="Clear Sans Regular"/>
                </a:rPr>
                <a:t> </a:t>
              </a:r>
            </a:p>
            <a:p>
              <a:pPr>
                <a:lnSpc>
                  <a:spcPts val="2520"/>
                </a:lnSpc>
              </a:pPr>
              <a:endParaRPr lang="en-US" sz="2400" dirty="0">
                <a:solidFill>
                  <a:srgbClr val="303030"/>
                </a:solidFill>
                <a:latin typeface="Clear Sans Regular"/>
              </a:endParaRPr>
            </a:p>
            <a:p>
              <a:pPr marL="342900" indent="-342900">
                <a:lnSpc>
                  <a:spcPts val="2520"/>
                </a:lnSpc>
                <a:buFont typeface="Arial" panose="020B0604020202020204" pitchFamily="34" charset="0"/>
                <a:buChar char="•"/>
              </a:pPr>
              <a:r>
                <a:rPr lang="en-US" sz="2400" dirty="0">
                  <a:latin typeface="Clear Sans Regular"/>
                </a:rPr>
                <a:t>Resource sharing:</a:t>
              </a:r>
            </a:p>
            <a:p>
              <a:pPr lvl="2">
                <a:lnSpc>
                  <a:spcPts val="2520"/>
                </a:lnSpc>
              </a:pPr>
              <a:r>
                <a:rPr lang="en-US" sz="2400" dirty="0">
                  <a:solidFill>
                    <a:srgbClr val="303030"/>
                  </a:solidFill>
                  <a:latin typeface="Clear Sans Regular"/>
                  <a:hlinkClick r:id="rId6"/>
                </a:rPr>
                <a:t>www.catholicresearch.org/resource-sharing-forum</a:t>
              </a:r>
              <a:r>
                <a:rPr lang="en-US" sz="2400" dirty="0">
                  <a:solidFill>
                    <a:srgbClr val="303030"/>
                  </a:solidFill>
                  <a:latin typeface="Clear Sans Regular"/>
                </a:rPr>
                <a:t>  </a:t>
              </a:r>
            </a:p>
          </p:txBody>
        </p:sp>
        <p:sp>
          <p:nvSpPr>
            <p:cNvPr id="14" name="TextBox 14"/>
            <p:cNvSpPr txBox="1"/>
            <p:nvPr/>
          </p:nvSpPr>
          <p:spPr>
            <a:xfrm>
              <a:off x="0" y="-9525"/>
              <a:ext cx="7302433" cy="196863"/>
            </a:xfrm>
            <a:prstGeom prst="rect">
              <a:avLst/>
            </a:prstGeom>
          </p:spPr>
          <p:txBody>
            <a:bodyPr lIns="0" tIns="0" rIns="0" bIns="0" rtlCol="0" anchor="t">
              <a:spAutoFit/>
            </a:bodyPr>
            <a:lstStyle/>
            <a:p>
              <a:pPr>
                <a:lnSpc>
                  <a:spcPts val="3000"/>
                </a:lnSpc>
              </a:pPr>
              <a:r>
                <a:rPr lang="en-US" sz="2800" dirty="0">
                  <a:solidFill>
                    <a:srgbClr val="B63637"/>
                  </a:solidFill>
                  <a:latin typeface="Clear Sans Regular Bold"/>
                </a:rPr>
                <a:t>What We Do</a:t>
              </a:r>
            </a:p>
          </p:txBody>
        </p:sp>
      </p:grpSp>
      <p:grpSp>
        <p:nvGrpSpPr>
          <p:cNvPr id="15" name="Group 15"/>
          <p:cNvGrpSpPr/>
          <p:nvPr/>
        </p:nvGrpSpPr>
        <p:grpSpPr>
          <a:xfrm>
            <a:off x="10462960" y="3983244"/>
            <a:ext cx="174685" cy="174685"/>
            <a:chOff x="0" y="0"/>
            <a:chExt cx="6350000" cy="6350000"/>
          </a:xfrm>
          <a:solidFill>
            <a:srgbClr val="B63637"/>
          </a:solidFill>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20" name="Group 20"/>
          <p:cNvGrpSpPr/>
          <p:nvPr/>
        </p:nvGrpSpPr>
        <p:grpSpPr>
          <a:xfrm>
            <a:off x="10462960" y="2968537"/>
            <a:ext cx="174685" cy="174685"/>
            <a:chOff x="0" y="0"/>
            <a:chExt cx="6350000" cy="6350000"/>
          </a:xfrm>
          <a:solidFill>
            <a:srgbClr val="B63637"/>
          </a:solidFill>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23" name="Group 7">
            <a:extLst>
              <a:ext uri="{FF2B5EF4-FFF2-40B4-BE49-F238E27FC236}">
                <a16:creationId xmlns:a16="http://schemas.microsoft.com/office/drawing/2014/main" id="{876F71B1-B289-4E73-A8F8-1EFAF0319D6F}"/>
              </a:ext>
            </a:extLst>
          </p:cNvPr>
          <p:cNvGrpSpPr/>
          <p:nvPr/>
        </p:nvGrpSpPr>
        <p:grpSpPr>
          <a:xfrm>
            <a:off x="10889805" y="1085850"/>
            <a:ext cx="6104654" cy="1147685"/>
            <a:chOff x="0" y="-9525"/>
            <a:chExt cx="8139538" cy="1897119"/>
          </a:xfrm>
        </p:grpSpPr>
        <p:sp>
          <p:nvSpPr>
            <p:cNvPr id="24" name="TextBox 8">
              <a:extLst>
                <a:ext uri="{FF2B5EF4-FFF2-40B4-BE49-F238E27FC236}">
                  <a16:creationId xmlns:a16="http://schemas.microsoft.com/office/drawing/2014/main" id="{1F3A69BD-975B-48A1-AF08-28E8F5E60AC9}"/>
                </a:ext>
              </a:extLst>
            </p:cNvPr>
            <p:cNvSpPr txBox="1"/>
            <p:nvPr/>
          </p:nvSpPr>
          <p:spPr>
            <a:xfrm>
              <a:off x="0" y="827691"/>
              <a:ext cx="8139538" cy="1059903"/>
            </a:xfrm>
            <a:prstGeom prst="rect">
              <a:avLst/>
            </a:prstGeom>
          </p:spPr>
          <p:txBody>
            <a:bodyPr wrap="square" lIns="0" tIns="0" rIns="0" bIns="0" rtlCol="0" anchor="t">
              <a:spAutoFit/>
            </a:bodyPr>
            <a:lstStyle/>
            <a:p>
              <a:pPr marL="285750" indent="-285750">
                <a:lnSpc>
                  <a:spcPts val="2520"/>
                </a:lnSpc>
                <a:buFont typeface="Arial" panose="020B0604020202020204" pitchFamily="34" charset="0"/>
                <a:buChar char="•"/>
              </a:pPr>
              <a:r>
                <a:rPr lang="en-US" sz="2400" dirty="0">
                  <a:latin typeface="Clear Sans Regular"/>
                </a:rPr>
                <a:t>Provide enduring global access to Catholic research resources.</a:t>
              </a:r>
            </a:p>
          </p:txBody>
        </p:sp>
        <p:sp>
          <p:nvSpPr>
            <p:cNvPr id="25" name="TextBox 9">
              <a:extLst>
                <a:ext uri="{FF2B5EF4-FFF2-40B4-BE49-F238E27FC236}">
                  <a16:creationId xmlns:a16="http://schemas.microsoft.com/office/drawing/2014/main" id="{9212ECA7-EAC1-457D-8000-0B7A7411D0C2}"/>
                </a:ext>
              </a:extLst>
            </p:cNvPr>
            <p:cNvSpPr txBox="1"/>
            <p:nvPr/>
          </p:nvSpPr>
          <p:spPr>
            <a:xfrm>
              <a:off x="0" y="-9525"/>
              <a:ext cx="7302433" cy="635942"/>
            </a:xfrm>
            <a:prstGeom prst="rect">
              <a:avLst/>
            </a:prstGeom>
          </p:spPr>
          <p:txBody>
            <a:bodyPr lIns="0" tIns="0" rIns="0" bIns="0" rtlCol="0" anchor="t">
              <a:spAutoFit/>
            </a:bodyPr>
            <a:lstStyle/>
            <a:p>
              <a:pPr>
                <a:lnSpc>
                  <a:spcPts val="3000"/>
                </a:lnSpc>
              </a:pPr>
              <a:r>
                <a:rPr lang="en-US" sz="2800" dirty="0">
                  <a:solidFill>
                    <a:srgbClr val="B63637"/>
                  </a:solidFill>
                  <a:latin typeface="Clear Sans Regular Bold"/>
                </a:rPr>
                <a:t>Mission</a:t>
              </a:r>
            </a:p>
          </p:txBody>
        </p:sp>
      </p:grpSp>
      <p:grpSp>
        <p:nvGrpSpPr>
          <p:cNvPr id="26" name="Group 15">
            <a:extLst>
              <a:ext uri="{FF2B5EF4-FFF2-40B4-BE49-F238E27FC236}">
                <a16:creationId xmlns:a16="http://schemas.microsoft.com/office/drawing/2014/main" id="{00AF38E1-2BFF-4114-9A31-B7815E0C1AB2}"/>
              </a:ext>
            </a:extLst>
          </p:cNvPr>
          <p:cNvGrpSpPr/>
          <p:nvPr/>
        </p:nvGrpSpPr>
        <p:grpSpPr>
          <a:xfrm>
            <a:off x="10462960" y="1190867"/>
            <a:ext cx="174685" cy="174685"/>
            <a:chOff x="0" y="0"/>
            <a:chExt cx="6350000" cy="6350000"/>
          </a:xfrm>
          <a:solidFill>
            <a:srgbClr val="B63637"/>
          </a:solidFill>
        </p:grpSpPr>
        <p:sp>
          <p:nvSpPr>
            <p:cNvPr id="27" name="Freeform 16">
              <a:extLst>
                <a:ext uri="{FF2B5EF4-FFF2-40B4-BE49-F238E27FC236}">
                  <a16:creationId xmlns:a16="http://schemas.microsoft.com/office/drawing/2014/main" id="{5CDADEE2-45E5-4F45-9F06-0D86531BDD8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28" name="TextBox 9">
            <a:extLst>
              <a:ext uri="{FF2B5EF4-FFF2-40B4-BE49-F238E27FC236}">
                <a16:creationId xmlns:a16="http://schemas.microsoft.com/office/drawing/2014/main" id="{849E2604-EAE6-428D-B4D1-0C2D04EF6733}"/>
              </a:ext>
            </a:extLst>
          </p:cNvPr>
          <p:cNvSpPr txBox="1"/>
          <p:nvPr/>
        </p:nvSpPr>
        <p:spPr>
          <a:xfrm>
            <a:off x="10934650" y="2863520"/>
            <a:ext cx="5476825" cy="384721"/>
          </a:xfrm>
          <a:prstGeom prst="rect">
            <a:avLst/>
          </a:prstGeom>
        </p:spPr>
        <p:txBody>
          <a:bodyPr lIns="0" tIns="0" rIns="0" bIns="0" rtlCol="0" anchor="t">
            <a:spAutoFit/>
          </a:bodyPr>
          <a:lstStyle/>
          <a:p>
            <a:pPr>
              <a:lnSpc>
                <a:spcPts val="3000"/>
              </a:lnSpc>
            </a:pPr>
            <a:r>
              <a:rPr lang="en-US" sz="2800" dirty="0">
                <a:solidFill>
                  <a:srgbClr val="B63637"/>
                </a:solidFill>
                <a:latin typeface="Clear Sans Regular Bold"/>
              </a:rPr>
              <a:t>Independent 501c3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46528" y="945639"/>
            <a:ext cx="13144500" cy="1410643"/>
          </a:xfrm>
          <a:prstGeom prst="rect">
            <a:avLst/>
          </a:prstGeom>
        </p:spPr>
        <p:txBody>
          <a:bodyPr wrap="square" lIns="0" tIns="0" rIns="0" bIns="0" rtlCol="0" anchor="t">
            <a:spAutoFit/>
          </a:bodyPr>
          <a:lstStyle/>
          <a:p>
            <a:pPr>
              <a:lnSpc>
                <a:spcPts val="11000"/>
              </a:lnSpc>
            </a:pPr>
            <a:r>
              <a:rPr lang="en-US" sz="10000" dirty="0">
                <a:latin typeface="Questrial"/>
              </a:rPr>
              <a:t>Catholic News </a:t>
            </a:r>
            <a:r>
              <a:rPr lang="en-US" sz="10000" dirty="0">
                <a:solidFill>
                  <a:srgbClr val="B63637"/>
                </a:solidFill>
                <a:latin typeface="Questrial"/>
              </a:rPr>
              <a:t>Archive</a:t>
            </a:r>
          </a:p>
        </p:txBody>
      </p:sp>
      <p:grpSp>
        <p:nvGrpSpPr>
          <p:cNvPr id="3" name="Group 3"/>
          <p:cNvGrpSpPr/>
          <p:nvPr/>
        </p:nvGrpSpPr>
        <p:grpSpPr>
          <a:xfrm>
            <a:off x="1561060" y="2718587"/>
            <a:ext cx="4148303" cy="1538883"/>
            <a:chOff x="0" y="-9525"/>
            <a:chExt cx="5531071" cy="2051844"/>
          </a:xfrm>
        </p:grpSpPr>
        <p:sp>
          <p:nvSpPr>
            <p:cNvPr id="5" name="TextBox 5"/>
            <p:cNvSpPr txBox="1"/>
            <p:nvPr/>
          </p:nvSpPr>
          <p:spPr>
            <a:xfrm>
              <a:off x="557104" y="-9525"/>
              <a:ext cx="4973967" cy="2051844"/>
            </a:xfrm>
            <a:prstGeom prst="rect">
              <a:avLst/>
            </a:prstGeom>
          </p:spPr>
          <p:txBody>
            <a:bodyPr lIns="0" tIns="0" rIns="0" bIns="0" rtlCol="0" anchor="t">
              <a:spAutoFit/>
            </a:bodyPr>
            <a:lstStyle/>
            <a:p>
              <a:pPr>
                <a:lnSpc>
                  <a:spcPts val="3000"/>
                </a:lnSpc>
              </a:pPr>
              <a:r>
                <a:rPr lang="en-US" sz="2500" dirty="0">
                  <a:latin typeface="Clear Sans Regular Bold"/>
                </a:rPr>
                <a:t>Unique digital collection of North American Catholic newspapers</a:t>
              </a:r>
            </a:p>
            <a:p>
              <a:pPr>
                <a:lnSpc>
                  <a:spcPts val="3000"/>
                </a:lnSpc>
              </a:pPr>
              <a:r>
                <a:rPr lang="en-US" sz="2500" dirty="0">
                  <a:solidFill>
                    <a:srgbClr val="303030"/>
                  </a:solidFill>
                  <a:latin typeface="Clear Sans Regular Bold"/>
                </a:rPr>
                <a:t> </a:t>
              </a:r>
            </a:p>
          </p:txBody>
        </p:sp>
        <p:grpSp>
          <p:nvGrpSpPr>
            <p:cNvPr id="6" name="Group 6"/>
            <p:cNvGrpSpPr/>
            <p:nvPr/>
          </p:nvGrpSpPr>
          <p:grpSpPr>
            <a:xfrm>
              <a:off x="0" y="132985"/>
              <a:ext cx="232913" cy="23291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3637"/>
              </a:solidFill>
            </p:spPr>
          </p:sp>
        </p:grpSp>
      </p:grpSp>
      <p:grpSp>
        <p:nvGrpSpPr>
          <p:cNvPr id="8" name="Group 8"/>
          <p:cNvGrpSpPr/>
          <p:nvPr/>
        </p:nvGrpSpPr>
        <p:grpSpPr>
          <a:xfrm>
            <a:off x="1559618" y="4166883"/>
            <a:ext cx="4148303" cy="381305"/>
            <a:chOff x="0" y="-9525"/>
            <a:chExt cx="5531071" cy="508407"/>
          </a:xfrm>
        </p:grpSpPr>
        <p:sp>
          <p:nvSpPr>
            <p:cNvPr id="10" name="TextBox 10"/>
            <p:cNvSpPr txBox="1"/>
            <p:nvPr/>
          </p:nvSpPr>
          <p:spPr>
            <a:xfrm>
              <a:off x="557104" y="-9525"/>
              <a:ext cx="4973967" cy="508407"/>
            </a:xfrm>
            <a:prstGeom prst="rect">
              <a:avLst/>
            </a:prstGeom>
          </p:spPr>
          <p:txBody>
            <a:bodyPr lIns="0" tIns="0" rIns="0" bIns="0" rtlCol="0" anchor="t">
              <a:spAutoFit/>
            </a:bodyPr>
            <a:lstStyle/>
            <a:p>
              <a:pPr>
                <a:lnSpc>
                  <a:spcPts val="3000"/>
                </a:lnSpc>
              </a:pPr>
              <a:r>
                <a:rPr lang="en-US" sz="2500" dirty="0">
                  <a:latin typeface="Clear Sans Regular Bold"/>
                </a:rPr>
                <a:t>Freely available to users</a:t>
              </a:r>
            </a:p>
          </p:txBody>
        </p:sp>
        <p:grpSp>
          <p:nvGrpSpPr>
            <p:cNvPr id="11" name="Group 11"/>
            <p:cNvGrpSpPr/>
            <p:nvPr/>
          </p:nvGrpSpPr>
          <p:grpSpPr>
            <a:xfrm>
              <a:off x="0" y="132985"/>
              <a:ext cx="232913" cy="23291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3637"/>
              </a:solidFill>
            </p:spPr>
          </p:sp>
        </p:grpSp>
      </p:grpSp>
      <p:grpSp>
        <p:nvGrpSpPr>
          <p:cNvPr id="13" name="Group 13"/>
          <p:cNvGrpSpPr/>
          <p:nvPr/>
        </p:nvGrpSpPr>
        <p:grpSpPr>
          <a:xfrm>
            <a:off x="6680091" y="3897997"/>
            <a:ext cx="4147913" cy="769441"/>
            <a:chOff x="520" y="-9525"/>
            <a:chExt cx="5530551" cy="1025921"/>
          </a:xfrm>
        </p:grpSpPr>
        <p:sp>
          <p:nvSpPr>
            <p:cNvPr id="15" name="TextBox 15"/>
            <p:cNvSpPr txBox="1"/>
            <p:nvPr/>
          </p:nvSpPr>
          <p:spPr>
            <a:xfrm>
              <a:off x="557104" y="-9525"/>
              <a:ext cx="4973967" cy="1025921"/>
            </a:xfrm>
            <a:prstGeom prst="rect">
              <a:avLst/>
            </a:prstGeom>
          </p:spPr>
          <p:txBody>
            <a:bodyPr lIns="0" tIns="0" rIns="0" bIns="0" rtlCol="0" anchor="t">
              <a:spAutoFit/>
            </a:bodyPr>
            <a:lstStyle/>
            <a:p>
              <a:pPr>
                <a:lnSpc>
                  <a:spcPts val="3000"/>
                </a:lnSpc>
              </a:pPr>
              <a:r>
                <a:rPr lang="en-US" sz="2500" dirty="0">
                  <a:latin typeface="Clear Sans Regular Bold"/>
                </a:rPr>
                <a:t>75,000 users projected in 2020</a:t>
              </a:r>
            </a:p>
          </p:txBody>
        </p:sp>
        <p:grpSp>
          <p:nvGrpSpPr>
            <p:cNvPr id="16" name="Group 16"/>
            <p:cNvGrpSpPr/>
            <p:nvPr/>
          </p:nvGrpSpPr>
          <p:grpSpPr>
            <a:xfrm>
              <a:off x="520" y="132984"/>
              <a:ext cx="231874" cy="232913"/>
              <a:chOff x="14177" y="-36"/>
              <a:chExt cx="6321682" cy="6350000"/>
            </a:xfrm>
          </p:grpSpPr>
          <p:sp>
            <p:nvSpPr>
              <p:cNvPr id="17" name="Freeform 17"/>
              <p:cNvSpPr/>
              <p:nvPr/>
            </p:nvSpPr>
            <p:spPr>
              <a:xfrm>
                <a:off x="14177" y="-36"/>
                <a:ext cx="632168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3637"/>
              </a:solidFill>
            </p:spPr>
          </p:sp>
        </p:grpSp>
      </p:grpSp>
      <p:grpSp>
        <p:nvGrpSpPr>
          <p:cNvPr id="23" name="Group 3">
            <a:extLst>
              <a:ext uri="{FF2B5EF4-FFF2-40B4-BE49-F238E27FC236}">
                <a16:creationId xmlns:a16="http://schemas.microsoft.com/office/drawing/2014/main" id="{1A1EEA83-0800-4C5E-A4B5-CC3F2397F22D}"/>
              </a:ext>
            </a:extLst>
          </p:cNvPr>
          <p:cNvGrpSpPr/>
          <p:nvPr/>
        </p:nvGrpSpPr>
        <p:grpSpPr>
          <a:xfrm>
            <a:off x="6618601" y="2718587"/>
            <a:ext cx="4209403" cy="1287711"/>
            <a:chOff x="520" y="-9525"/>
            <a:chExt cx="5530551" cy="1538882"/>
          </a:xfrm>
        </p:grpSpPr>
        <p:sp>
          <p:nvSpPr>
            <p:cNvPr id="24" name="TextBox 5">
              <a:extLst>
                <a:ext uri="{FF2B5EF4-FFF2-40B4-BE49-F238E27FC236}">
                  <a16:creationId xmlns:a16="http://schemas.microsoft.com/office/drawing/2014/main" id="{F920A0CC-9AA6-4E5D-9C1B-145B7C0BB8B7}"/>
                </a:ext>
              </a:extLst>
            </p:cNvPr>
            <p:cNvSpPr txBox="1"/>
            <p:nvPr/>
          </p:nvSpPr>
          <p:spPr>
            <a:xfrm>
              <a:off x="557104" y="-9525"/>
              <a:ext cx="4973967" cy="1538882"/>
            </a:xfrm>
            <a:prstGeom prst="rect">
              <a:avLst/>
            </a:prstGeom>
          </p:spPr>
          <p:txBody>
            <a:bodyPr lIns="0" tIns="0" rIns="0" bIns="0" rtlCol="0" anchor="t">
              <a:spAutoFit/>
            </a:bodyPr>
            <a:lstStyle/>
            <a:p>
              <a:pPr>
                <a:lnSpc>
                  <a:spcPts val="3000"/>
                </a:lnSpc>
              </a:pPr>
              <a:r>
                <a:rPr lang="en-US" sz="2500" dirty="0">
                  <a:latin typeface="Clear Sans Regular Bold"/>
                </a:rPr>
                <a:t>Over half a million pages from 17 papers </a:t>
              </a:r>
            </a:p>
            <a:p>
              <a:pPr>
                <a:lnSpc>
                  <a:spcPts val="3000"/>
                </a:lnSpc>
              </a:pPr>
              <a:r>
                <a:rPr lang="en-US" sz="2500" dirty="0">
                  <a:solidFill>
                    <a:srgbClr val="303030"/>
                  </a:solidFill>
                  <a:latin typeface="Clear Sans Regular Bold"/>
                </a:rPr>
                <a:t> </a:t>
              </a:r>
            </a:p>
          </p:txBody>
        </p:sp>
        <p:grpSp>
          <p:nvGrpSpPr>
            <p:cNvPr id="25" name="Group 6">
              <a:extLst>
                <a:ext uri="{FF2B5EF4-FFF2-40B4-BE49-F238E27FC236}">
                  <a16:creationId xmlns:a16="http://schemas.microsoft.com/office/drawing/2014/main" id="{04E95D07-31A1-4973-B97C-3853FE6D711E}"/>
                </a:ext>
              </a:extLst>
            </p:cNvPr>
            <p:cNvGrpSpPr/>
            <p:nvPr/>
          </p:nvGrpSpPr>
          <p:grpSpPr>
            <a:xfrm>
              <a:off x="520" y="132985"/>
              <a:ext cx="231874" cy="232913"/>
              <a:chOff x="14177" y="0"/>
              <a:chExt cx="6321682" cy="6350000"/>
            </a:xfrm>
          </p:grpSpPr>
          <p:sp>
            <p:nvSpPr>
              <p:cNvPr id="26" name="Freeform 7">
                <a:extLst>
                  <a:ext uri="{FF2B5EF4-FFF2-40B4-BE49-F238E27FC236}">
                    <a16:creationId xmlns:a16="http://schemas.microsoft.com/office/drawing/2014/main" id="{6CC56A8C-213A-4183-952B-6C8D6970D5A1}"/>
                  </a:ext>
                </a:extLst>
              </p:cNvPr>
              <p:cNvSpPr/>
              <p:nvPr/>
            </p:nvSpPr>
            <p:spPr>
              <a:xfrm>
                <a:off x="14177" y="0"/>
                <a:ext cx="632168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3637"/>
              </a:solidFill>
            </p:spPr>
          </p:sp>
        </p:grpSp>
      </p:grpSp>
      <p:grpSp>
        <p:nvGrpSpPr>
          <p:cNvPr id="27" name="Group 8">
            <a:extLst>
              <a:ext uri="{FF2B5EF4-FFF2-40B4-BE49-F238E27FC236}">
                <a16:creationId xmlns:a16="http://schemas.microsoft.com/office/drawing/2014/main" id="{93FF46CD-0879-41A8-B65C-08937AEAFC88}"/>
              </a:ext>
            </a:extLst>
          </p:cNvPr>
          <p:cNvGrpSpPr/>
          <p:nvPr/>
        </p:nvGrpSpPr>
        <p:grpSpPr>
          <a:xfrm>
            <a:off x="12269213" y="2718587"/>
            <a:ext cx="4148303" cy="769441"/>
            <a:chOff x="0" y="-9525"/>
            <a:chExt cx="5531071" cy="1025922"/>
          </a:xfrm>
        </p:grpSpPr>
        <p:sp>
          <p:nvSpPr>
            <p:cNvPr id="28" name="TextBox 10">
              <a:extLst>
                <a:ext uri="{FF2B5EF4-FFF2-40B4-BE49-F238E27FC236}">
                  <a16:creationId xmlns:a16="http://schemas.microsoft.com/office/drawing/2014/main" id="{2019A1C9-0114-4C0F-8898-1EC54FE1E586}"/>
                </a:ext>
              </a:extLst>
            </p:cNvPr>
            <p:cNvSpPr txBox="1"/>
            <p:nvPr/>
          </p:nvSpPr>
          <p:spPr>
            <a:xfrm>
              <a:off x="557104" y="-9525"/>
              <a:ext cx="4973967" cy="1025922"/>
            </a:xfrm>
            <a:prstGeom prst="rect">
              <a:avLst/>
            </a:prstGeom>
          </p:spPr>
          <p:txBody>
            <a:bodyPr lIns="0" tIns="0" rIns="0" bIns="0" rtlCol="0" anchor="t">
              <a:spAutoFit/>
            </a:bodyPr>
            <a:lstStyle/>
            <a:p>
              <a:pPr>
                <a:lnSpc>
                  <a:spcPts val="3000"/>
                </a:lnSpc>
              </a:pPr>
              <a:r>
                <a:rPr lang="en-US" sz="2500" dirty="0">
                  <a:latin typeface="Clear Sans Regular Bold"/>
                </a:rPr>
                <a:t>Robust searching, easy browsing, mobile-friendly</a:t>
              </a:r>
            </a:p>
          </p:txBody>
        </p:sp>
        <p:grpSp>
          <p:nvGrpSpPr>
            <p:cNvPr id="29" name="Group 11">
              <a:extLst>
                <a:ext uri="{FF2B5EF4-FFF2-40B4-BE49-F238E27FC236}">
                  <a16:creationId xmlns:a16="http://schemas.microsoft.com/office/drawing/2014/main" id="{A5F102EF-54C4-4019-96E9-ED6DB86AFDFB}"/>
                </a:ext>
              </a:extLst>
            </p:cNvPr>
            <p:cNvGrpSpPr/>
            <p:nvPr/>
          </p:nvGrpSpPr>
          <p:grpSpPr>
            <a:xfrm>
              <a:off x="0" y="132985"/>
              <a:ext cx="232913" cy="232913"/>
              <a:chOff x="0" y="0"/>
              <a:chExt cx="6350000" cy="6350000"/>
            </a:xfrm>
          </p:grpSpPr>
          <p:sp>
            <p:nvSpPr>
              <p:cNvPr id="30" name="Freeform 12">
                <a:extLst>
                  <a:ext uri="{FF2B5EF4-FFF2-40B4-BE49-F238E27FC236}">
                    <a16:creationId xmlns:a16="http://schemas.microsoft.com/office/drawing/2014/main" id="{C228804C-212F-4F76-851A-B75BC76BD6D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3637"/>
              </a:solidFill>
            </p:spPr>
          </p:sp>
        </p:grpSp>
      </p:grpSp>
      <p:pic>
        <p:nvPicPr>
          <p:cNvPr id="32" name="Picture 31">
            <a:hlinkClick r:id="rId3"/>
            <a:extLst>
              <a:ext uri="{FF2B5EF4-FFF2-40B4-BE49-F238E27FC236}">
                <a16:creationId xmlns:a16="http://schemas.microsoft.com/office/drawing/2014/main" id="{D260CF8A-8E5B-40FE-B484-FF1A6FE594ED}"/>
              </a:ext>
            </a:extLst>
          </p:cNvPr>
          <p:cNvPicPr>
            <a:picLocks noChangeAspect="1"/>
          </p:cNvPicPr>
          <p:nvPr/>
        </p:nvPicPr>
        <p:blipFill>
          <a:blip r:embed="rId4"/>
          <a:stretch>
            <a:fillRect/>
          </a:stretch>
        </p:blipFill>
        <p:spPr>
          <a:xfrm>
            <a:off x="1559618" y="5031746"/>
            <a:ext cx="14857898" cy="4658151"/>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DF1E95-30A7-459B-9241-F2C96CF2A5D5}"/>
              </a:ext>
            </a:extLst>
          </p:cNvPr>
          <p:cNvPicPr>
            <a:picLocks noChangeAspect="1"/>
          </p:cNvPicPr>
          <p:nvPr/>
        </p:nvPicPr>
        <p:blipFill rotWithShape="1">
          <a:blip r:embed="rId3"/>
          <a:srcRect t="12365"/>
          <a:stretch/>
        </p:blipFill>
        <p:spPr>
          <a:xfrm>
            <a:off x="408355" y="571500"/>
            <a:ext cx="17471290" cy="9144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743200" y="1085850"/>
            <a:ext cx="9982200" cy="2821285"/>
          </a:xfrm>
          <a:prstGeom prst="rect">
            <a:avLst/>
          </a:prstGeom>
        </p:spPr>
        <p:txBody>
          <a:bodyPr wrap="square" lIns="0" tIns="0" rIns="0" bIns="0" rtlCol="0" anchor="t">
            <a:spAutoFit/>
          </a:bodyPr>
          <a:lstStyle/>
          <a:p>
            <a:pPr>
              <a:lnSpc>
                <a:spcPts val="11000"/>
              </a:lnSpc>
            </a:pPr>
            <a:r>
              <a:rPr lang="en-US" sz="10000" dirty="0">
                <a:latin typeface="Questrial"/>
              </a:rPr>
              <a:t>Development</a:t>
            </a:r>
            <a:r>
              <a:rPr lang="en-US" sz="10000" dirty="0">
                <a:solidFill>
                  <a:srgbClr val="303030"/>
                </a:solidFill>
                <a:latin typeface="Questrial"/>
              </a:rPr>
              <a:t> </a:t>
            </a:r>
            <a:r>
              <a:rPr lang="en-US" sz="10000" dirty="0">
                <a:solidFill>
                  <a:srgbClr val="B63637"/>
                </a:solidFill>
                <a:latin typeface="Questrial"/>
              </a:rPr>
              <a:t>strategies</a:t>
            </a:r>
          </a:p>
        </p:txBody>
      </p:sp>
      <p:grpSp>
        <p:nvGrpSpPr>
          <p:cNvPr id="5" name="Group 5"/>
          <p:cNvGrpSpPr/>
          <p:nvPr/>
        </p:nvGrpSpPr>
        <p:grpSpPr>
          <a:xfrm>
            <a:off x="2786927" y="4388833"/>
            <a:ext cx="4279184" cy="364692"/>
            <a:chOff x="20443" y="-55116"/>
            <a:chExt cx="5705579" cy="486255"/>
          </a:xfrm>
        </p:grpSpPr>
        <p:pic>
          <p:nvPicPr>
            <p:cNvPr id="6" name="Picture 6"/>
            <p:cNvPicPr>
              <a:picLocks noChangeAspect="1"/>
            </p:cNvPicPr>
            <p:nvPr/>
          </p:nvPicPr>
          <p:blipFill>
            <a:blip r:embed="rId3"/>
            <a:srcRect/>
            <a:stretch>
              <a:fillRect/>
            </a:stretch>
          </p:blipFill>
          <p:spPr>
            <a:xfrm>
              <a:off x="20443" y="-55116"/>
              <a:ext cx="487680" cy="384407"/>
            </a:xfrm>
            <a:prstGeom prst="rect">
              <a:avLst/>
            </a:prstGeom>
          </p:spPr>
        </p:pic>
        <p:sp>
          <p:nvSpPr>
            <p:cNvPr id="7" name="TextBox 7"/>
            <p:cNvSpPr txBox="1"/>
            <p:nvPr/>
          </p:nvSpPr>
          <p:spPr>
            <a:xfrm>
              <a:off x="991079" y="-47624"/>
              <a:ext cx="4734943" cy="478763"/>
            </a:xfrm>
            <a:prstGeom prst="rect">
              <a:avLst/>
            </a:prstGeom>
          </p:spPr>
          <p:txBody>
            <a:bodyPr lIns="0" tIns="0" rIns="0" bIns="0" rtlCol="0" anchor="t">
              <a:spAutoFit/>
            </a:bodyPr>
            <a:lstStyle/>
            <a:p>
              <a:pPr>
                <a:lnSpc>
                  <a:spcPts val="2800"/>
                </a:lnSpc>
              </a:pPr>
              <a:r>
                <a:rPr lang="en-US" sz="2800" dirty="0">
                  <a:latin typeface="Clear Sans Regular"/>
                </a:rPr>
                <a:t>Designed for research </a:t>
              </a:r>
            </a:p>
          </p:txBody>
        </p:sp>
      </p:grpSp>
      <p:sp>
        <p:nvSpPr>
          <p:cNvPr id="10" name="TextBox 10"/>
          <p:cNvSpPr txBox="1"/>
          <p:nvPr/>
        </p:nvSpPr>
        <p:spPr>
          <a:xfrm>
            <a:off x="3636805" y="5346511"/>
            <a:ext cx="4133593" cy="718145"/>
          </a:xfrm>
          <a:prstGeom prst="rect">
            <a:avLst/>
          </a:prstGeom>
        </p:spPr>
        <p:txBody>
          <a:bodyPr lIns="0" tIns="0" rIns="0" bIns="0" rtlCol="0" anchor="t">
            <a:spAutoFit/>
          </a:bodyPr>
          <a:lstStyle/>
          <a:p>
            <a:pPr>
              <a:lnSpc>
                <a:spcPts val="2800"/>
              </a:lnSpc>
            </a:pPr>
            <a:r>
              <a:rPr lang="en-US" sz="2800" dirty="0">
                <a:latin typeface="Clear Sans Regular"/>
              </a:rPr>
              <a:t>Online access in perpetuity</a:t>
            </a:r>
          </a:p>
        </p:txBody>
      </p:sp>
      <p:sp>
        <p:nvSpPr>
          <p:cNvPr id="13" name="TextBox 13"/>
          <p:cNvSpPr txBox="1"/>
          <p:nvPr/>
        </p:nvSpPr>
        <p:spPr>
          <a:xfrm>
            <a:off x="3623591" y="6657642"/>
            <a:ext cx="4122475" cy="718145"/>
          </a:xfrm>
          <a:prstGeom prst="rect">
            <a:avLst/>
          </a:prstGeom>
        </p:spPr>
        <p:txBody>
          <a:bodyPr lIns="0" tIns="0" rIns="0" bIns="0" rtlCol="0" anchor="t">
            <a:spAutoFit/>
          </a:bodyPr>
          <a:lstStyle/>
          <a:p>
            <a:pPr>
              <a:lnSpc>
                <a:spcPts val="2800"/>
              </a:lnSpc>
            </a:pPr>
            <a:r>
              <a:rPr lang="en-US" sz="2800" dirty="0">
                <a:latin typeface="Clear Sans Regular"/>
              </a:rPr>
              <a:t>Open access (CC-BY-NC) </a:t>
            </a:r>
          </a:p>
        </p:txBody>
      </p:sp>
      <p:sp>
        <p:nvSpPr>
          <p:cNvPr id="16" name="TextBox 16"/>
          <p:cNvSpPr txBox="1"/>
          <p:nvPr/>
        </p:nvSpPr>
        <p:spPr>
          <a:xfrm>
            <a:off x="3514904" y="7578405"/>
            <a:ext cx="4283889" cy="1436291"/>
          </a:xfrm>
          <a:prstGeom prst="rect">
            <a:avLst/>
          </a:prstGeom>
        </p:spPr>
        <p:txBody>
          <a:bodyPr wrap="square" lIns="0" tIns="0" rIns="0" bIns="0" rtlCol="0" anchor="t">
            <a:spAutoFit/>
          </a:bodyPr>
          <a:lstStyle/>
          <a:p>
            <a:pPr>
              <a:lnSpc>
                <a:spcPts val="2800"/>
              </a:lnSpc>
            </a:pPr>
            <a:r>
              <a:rPr lang="en-US" sz="2800" dirty="0">
                <a:latin typeface="Clear Sans Regular"/>
              </a:rPr>
              <a:t>Inclusion of diverse Catholic voices: Clergy, Lay, Migrant, Black and Socialist communities</a:t>
            </a:r>
          </a:p>
        </p:txBody>
      </p:sp>
      <p:sp>
        <p:nvSpPr>
          <p:cNvPr id="19" name="TextBox 19"/>
          <p:cNvSpPr txBox="1"/>
          <p:nvPr/>
        </p:nvSpPr>
        <p:spPr>
          <a:xfrm>
            <a:off x="10618403" y="4388833"/>
            <a:ext cx="4032791" cy="1077218"/>
          </a:xfrm>
          <a:prstGeom prst="rect">
            <a:avLst/>
          </a:prstGeom>
        </p:spPr>
        <p:txBody>
          <a:bodyPr lIns="0" tIns="0" rIns="0" bIns="0" rtlCol="0" anchor="t">
            <a:spAutoFit/>
          </a:bodyPr>
          <a:lstStyle/>
          <a:p>
            <a:pPr>
              <a:lnSpc>
                <a:spcPts val="2800"/>
              </a:lnSpc>
            </a:pPr>
            <a:r>
              <a:rPr lang="en-US" sz="2800" dirty="0">
                <a:latin typeface="Clear Sans Regular"/>
              </a:rPr>
              <a:t>Ensure institutions with limited resources can participate</a:t>
            </a:r>
          </a:p>
        </p:txBody>
      </p:sp>
      <p:sp>
        <p:nvSpPr>
          <p:cNvPr id="24" name="TextBox 19">
            <a:extLst>
              <a:ext uri="{FF2B5EF4-FFF2-40B4-BE49-F238E27FC236}">
                <a16:creationId xmlns:a16="http://schemas.microsoft.com/office/drawing/2014/main" id="{C7CD0C7C-40C2-486C-83DD-AB30C390BB4E}"/>
              </a:ext>
            </a:extLst>
          </p:cNvPr>
          <p:cNvSpPr txBox="1"/>
          <p:nvPr/>
        </p:nvSpPr>
        <p:spPr>
          <a:xfrm>
            <a:off x="10616479" y="5947749"/>
            <a:ext cx="4023598" cy="1077218"/>
          </a:xfrm>
          <a:prstGeom prst="rect">
            <a:avLst/>
          </a:prstGeom>
        </p:spPr>
        <p:txBody>
          <a:bodyPr lIns="0" tIns="0" rIns="0" bIns="0" rtlCol="0" anchor="t">
            <a:spAutoFit/>
          </a:bodyPr>
          <a:lstStyle/>
          <a:p>
            <a:pPr>
              <a:lnSpc>
                <a:spcPts val="2800"/>
              </a:lnSpc>
            </a:pPr>
            <a:r>
              <a:rPr lang="en-US" sz="2800" dirty="0">
                <a:latin typeface="Clear Sans Regular"/>
              </a:rPr>
              <a:t>Partnerships for permissions, content, governance, funding</a:t>
            </a:r>
          </a:p>
        </p:txBody>
      </p:sp>
      <p:sp>
        <p:nvSpPr>
          <p:cNvPr id="28" name="TextBox 10">
            <a:extLst>
              <a:ext uri="{FF2B5EF4-FFF2-40B4-BE49-F238E27FC236}">
                <a16:creationId xmlns:a16="http://schemas.microsoft.com/office/drawing/2014/main" id="{33D45FEA-68BB-4EE0-B86B-B4B0183F596E}"/>
              </a:ext>
            </a:extLst>
          </p:cNvPr>
          <p:cNvSpPr txBox="1"/>
          <p:nvPr/>
        </p:nvSpPr>
        <p:spPr>
          <a:xfrm>
            <a:off x="10616479" y="7506665"/>
            <a:ext cx="4023599" cy="718145"/>
          </a:xfrm>
          <a:prstGeom prst="rect">
            <a:avLst/>
          </a:prstGeom>
        </p:spPr>
        <p:txBody>
          <a:bodyPr lIns="0" tIns="0" rIns="0" bIns="0" rtlCol="0" anchor="t">
            <a:spAutoFit/>
          </a:bodyPr>
          <a:lstStyle/>
          <a:p>
            <a:pPr>
              <a:lnSpc>
                <a:spcPts val="2800"/>
              </a:lnSpc>
            </a:pPr>
            <a:r>
              <a:rPr lang="en-US" sz="2800" dirty="0">
                <a:latin typeface="Clear Sans Regular"/>
              </a:rPr>
              <a:t>Contribute to the common good</a:t>
            </a:r>
          </a:p>
        </p:txBody>
      </p:sp>
      <p:pic>
        <p:nvPicPr>
          <p:cNvPr id="25" name="Picture 6">
            <a:extLst>
              <a:ext uri="{FF2B5EF4-FFF2-40B4-BE49-F238E27FC236}">
                <a16:creationId xmlns:a16="http://schemas.microsoft.com/office/drawing/2014/main" id="{27AB6A26-5B7B-49AB-B095-2BD7147C9983}"/>
              </a:ext>
            </a:extLst>
          </p:cNvPr>
          <p:cNvPicPr>
            <a:picLocks noChangeAspect="1"/>
          </p:cNvPicPr>
          <p:nvPr/>
        </p:nvPicPr>
        <p:blipFill>
          <a:blip r:embed="rId3"/>
          <a:srcRect/>
          <a:stretch>
            <a:fillRect/>
          </a:stretch>
        </p:blipFill>
        <p:spPr>
          <a:xfrm>
            <a:off x="2786927" y="5346511"/>
            <a:ext cx="365760" cy="288306"/>
          </a:xfrm>
          <a:prstGeom prst="rect">
            <a:avLst/>
          </a:prstGeom>
        </p:spPr>
      </p:pic>
      <p:pic>
        <p:nvPicPr>
          <p:cNvPr id="29" name="Picture 6">
            <a:extLst>
              <a:ext uri="{FF2B5EF4-FFF2-40B4-BE49-F238E27FC236}">
                <a16:creationId xmlns:a16="http://schemas.microsoft.com/office/drawing/2014/main" id="{F00FAACA-1DA1-4546-98D5-6C7F40857F3B}"/>
              </a:ext>
            </a:extLst>
          </p:cNvPr>
          <p:cNvPicPr>
            <a:picLocks noChangeAspect="1"/>
          </p:cNvPicPr>
          <p:nvPr/>
        </p:nvPicPr>
        <p:blipFill>
          <a:blip r:embed="rId3"/>
          <a:srcRect/>
          <a:stretch>
            <a:fillRect/>
          </a:stretch>
        </p:blipFill>
        <p:spPr>
          <a:xfrm>
            <a:off x="2773864" y="6657642"/>
            <a:ext cx="365760" cy="288306"/>
          </a:xfrm>
          <a:prstGeom prst="rect">
            <a:avLst/>
          </a:prstGeom>
        </p:spPr>
      </p:pic>
      <p:pic>
        <p:nvPicPr>
          <p:cNvPr id="30" name="Picture 6">
            <a:extLst>
              <a:ext uri="{FF2B5EF4-FFF2-40B4-BE49-F238E27FC236}">
                <a16:creationId xmlns:a16="http://schemas.microsoft.com/office/drawing/2014/main" id="{8E6A0FE6-174E-4C14-98E8-146DFE42529A}"/>
              </a:ext>
            </a:extLst>
          </p:cNvPr>
          <p:cNvPicPr>
            <a:picLocks noChangeAspect="1"/>
          </p:cNvPicPr>
          <p:nvPr/>
        </p:nvPicPr>
        <p:blipFill>
          <a:blip r:embed="rId3"/>
          <a:srcRect/>
          <a:stretch>
            <a:fillRect/>
          </a:stretch>
        </p:blipFill>
        <p:spPr>
          <a:xfrm>
            <a:off x="2788200" y="7577431"/>
            <a:ext cx="365760" cy="288306"/>
          </a:xfrm>
          <a:prstGeom prst="rect">
            <a:avLst/>
          </a:prstGeom>
        </p:spPr>
      </p:pic>
      <p:pic>
        <p:nvPicPr>
          <p:cNvPr id="31" name="Picture 6">
            <a:extLst>
              <a:ext uri="{FF2B5EF4-FFF2-40B4-BE49-F238E27FC236}">
                <a16:creationId xmlns:a16="http://schemas.microsoft.com/office/drawing/2014/main" id="{5EB8F752-9478-4762-8848-86B637516511}"/>
              </a:ext>
            </a:extLst>
          </p:cNvPr>
          <p:cNvPicPr>
            <a:picLocks noChangeAspect="1"/>
          </p:cNvPicPr>
          <p:nvPr/>
        </p:nvPicPr>
        <p:blipFill>
          <a:blip r:embed="rId3"/>
          <a:srcRect/>
          <a:stretch>
            <a:fillRect/>
          </a:stretch>
        </p:blipFill>
        <p:spPr>
          <a:xfrm>
            <a:off x="9914116" y="4388833"/>
            <a:ext cx="365760" cy="288306"/>
          </a:xfrm>
          <a:prstGeom prst="rect">
            <a:avLst/>
          </a:prstGeom>
        </p:spPr>
      </p:pic>
      <p:pic>
        <p:nvPicPr>
          <p:cNvPr id="32" name="Picture 6">
            <a:extLst>
              <a:ext uri="{FF2B5EF4-FFF2-40B4-BE49-F238E27FC236}">
                <a16:creationId xmlns:a16="http://schemas.microsoft.com/office/drawing/2014/main" id="{F1938C4E-4D03-4592-B5C9-009FEB17E45C}"/>
              </a:ext>
            </a:extLst>
          </p:cNvPr>
          <p:cNvPicPr>
            <a:picLocks noChangeAspect="1"/>
          </p:cNvPicPr>
          <p:nvPr/>
        </p:nvPicPr>
        <p:blipFill>
          <a:blip r:embed="rId3"/>
          <a:srcRect/>
          <a:stretch>
            <a:fillRect/>
          </a:stretch>
        </p:blipFill>
        <p:spPr>
          <a:xfrm>
            <a:off x="9914116" y="5947749"/>
            <a:ext cx="365760" cy="288306"/>
          </a:xfrm>
          <a:prstGeom prst="rect">
            <a:avLst/>
          </a:prstGeom>
        </p:spPr>
      </p:pic>
      <p:pic>
        <p:nvPicPr>
          <p:cNvPr id="33" name="Picture 6">
            <a:extLst>
              <a:ext uri="{FF2B5EF4-FFF2-40B4-BE49-F238E27FC236}">
                <a16:creationId xmlns:a16="http://schemas.microsoft.com/office/drawing/2014/main" id="{49AE3EFE-6C95-4D51-9461-420ADED0E67C}"/>
              </a:ext>
            </a:extLst>
          </p:cNvPr>
          <p:cNvPicPr>
            <a:picLocks noChangeAspect="1"/>
          </p:cNvPicPr>
          <p:nvPr/>
        </p:nvPicPr>
        <p:blipFill>
          <a:blip r:embed="rId3"/>
          <a:srcRect/>
          <a:stretch>
            <a:fillRect/>
          </a:stretch>
        </p:blipFill>
        <p:spPr>
          <a:xfrm>
            <a:off x="9914116" y="7506665"/>
            <a:ext cx="365760" cy="288306"/>
          </a:xfrm>
          <a:prstGeom prst="rect">
            <a:avLst/>
          </a:prstGeom>
        </p:spPr>
      </p:pic>
      <p:grpSp>
        <p:nvGrpSpPr>
          <p:cNvPr id="18" name="Group 5">
            <a:extLst>
              <a:ext uri="{FF2B5EF4-FFF2-40B4-BE49-F238E27FC236}">
                <a16:creationId xmlns:a16="http://schemas.microsoft.com/office/drawing/2014/main" id="{8CFEF359-FC52-4E4C-8DD4-B7CA4B2AF967}"/>
              </a:ext>
            </a:extLst>
          </p:cNvPr>
          <p:cNvGrpSpPr/>
          <p:nvPr/>
        </p:nvGrpSpPr>
        <p:grpSpPr>
          <a:xfrm>
            <a:off x="9914116" y="8706508"/>
            <a:ext cx="4725961" cy="364692"/>
            <a:chOff x="20443" y="-55116"/>
            <a:chExt cx="6301282" cy="486255"/>
          </a:xfrm>
        </p:grpSpPr>
        <p:pic>
          <p:nvPicPr>
            <p:cNvPr id="20" name="Picture 6">
              <a:extLst>
                <a:ext uri="{FF2B5EF4-FFF2-40B4-BE49-F238E27FC236}">
                  <a16:creationId xmlns:a16="http://schemas.microsoft.com/office/drawing/2014/main" id="{4F5D44E0-A74C-4F01-AFC4-58BD914AFCF8}"/>
                </a:ext>
              </a:extLst>
            </p:cNvPr>
            <p:cNvPicPr>
              <a:picLocks noChangeAspect="1"/>
            </p:cNvPicPr>
            <p:nvPr/>
          </p:nvPicPr>
          <p:blipFill>
            <a:blip r:embed="rId3"/>
            <a:srcRect/>
            <a:stretch>
              <a:fillRect/>
            </a:stretch>
          </p:blipFill>
          <p:spPr>
            <a:xfrm>
              <a:off x="20443" y="-55116"/>
              <a:ext cx="487680" cy="384407"/>
            </a:xfrm>
            <a:prstGeom prst="rect">
              <a:avLst/>
            </a:prstGeom>
          </p:spPr>
        </p:pic>
        <p:sp>
          <p:nvSpPr>
            <p:cNvPr id="21" name="TextBox 7">
              <a:extLst>
                <a:ext uri="{FF2B5EF4-FFF2-40B4-BE49-F238E27FC236}">
                  <a16:creationId xmlns:a16="http://schemas.microsoft.com/office/drawing/2014/main" id="{D61CAC61-9318-410A-82DE-87DFF55939D6}"/>
                </a:ext>
              </a:extLst>
            </p:cNvPr>
            <p:cNvSpPr txBox="1"/>
            <p:nvPr/>
          </p:nvSpPr>
          <p:spPr>
            <a:xfrm>
              <a:off x="991079" y="-47624"/>
              <a:ext cx="5330646" cy="478763"/>
            </a:xfrm>
            <a:prstGeom prst="rect">
              <a:avLst/>
            </a:prstGeom>
          </p:spPr>
          <p:txBody>
            <a:bodyPr wrap="square" lIns="0" tIns="0" rIns="0" bIns="0" rtlCol="0" anchor="t">
              <a:spAutoFit/>
            </a:bodyPr>
            <a:lstStyle/>
            <a:p>
              <a:pPr>
                <a:lnSpc>
                  <a:spcPts val="2800"/>
                </a:lnSpc>
              </a:pPr>
              <a:r>
                <a:rPr lang="en-US" sz="2800" dirty="0">
                  <a:latin typeface="Clear Sans Regular"/>
                </a:rPr>
                <a:t>Collection management</a:t>
              </a:r>
            </a:p>
          </p:txBody>
        </p:sp>
      </p:grpSp>
      <p:pic>
        <p:nvPicPr>
          <p:cNvPr id="4" name="Picture 3"/>
          <p:cNvPicPr>
            <a:picLocks noChangeAspect="1"/>
          </p:cNvPicPr>
          <p:nvPr/>
        </p:nvPicPr>
        <p:blipFill>
          <a:blip r:embed="rId4"/>
          <a:stretch>
            <a:fillRect/>
          </a:stretch>
        </p:blipFill>
        <p:spPr>
          <a:xfrm>
            <a:off x="11887200" y="528234"/>
            <a:ext cx="2590800" cy="3639969"/>
          </a:xfrm>
          <a:prstGeom prst="rect">
            <a:avLst/>
          </a:prstGeom>
        </p:spPr>
      </p:pic>
      <p:sp>
        <p:nvSpPr>
          <p:cNvPr id="8" name="TextBox 7"/>
          <p:cNvSpPr txBox="1"/>
          <p:nvPr/>
        </p:nvSpPr>
        <p:spPr>
          <a:xfrm>
            <a:off x="14859000" y="1886553"/>
            <a:ext cx="1905000" cy="923330"/>
          </a:xfrm>
          <a:prstGeom prst="rect">
            <a:avLst/>
          </a:prstGeom>
          <a:noFill/>
        </p:spPr>
        <p:txBody>
          <a:bodyPr wrap="square" rtlCol="0">
            <a:spAutoFit/>
          </a:bodyPr>
          <a:lstStyle/>
          <a:p>
            <a:r>
              <a:rPr lang="en-US" dirty="0"/>
              <a:t>The Catholic World in Pictures, 13 April 1940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478622" y="1231107"/>
            <a:ext cx="7680171" cy="1855771"/>
          </a:xfrm>
          <a:prstGeom prst="rect">
            <a:avLst/>
          </a:prstGeom>
        </p:spPr>
        <p:txBody>
          <a:bodyPr vert="horz" lIns="91440" tIns="45720" rIns="91440" bIns="45720" rtlCol="0" anchor="ctr">
            <a:noAutofit/>
          </a:bodyPr>
          <a:lstStyle/>
          <a:p>
            <a:pPr>
              <a:lnSpc>
                <a:spcPts val="11000"/>
              </a:lnSpc>
            </a:pPr>
            <a:r>
              <a:rPr lang="en-US" sz="10000" dirty="0">
                <a:latin typeface="Questrial"/>
              </a:rPr>
              <a:t>Partnership</a:t>
            </a:r>
            <a:r>
              <a:rPr lang="en-US" sz="10000" dirty="0">
                <a:solidFill>
                  <a:srgbClr val="303030"/>
                </a:solidFill>
                <a:latin typeface="Questrial"/>
              </a:rPr>
              <a:t> </a:t>
            </a:r>
            <a:r>
              <a:rPr lang="en-US" sz="10000" dirty="0">
                <a:solidFill>
                  <a:srgbClr val="B63637"/>
                </a:solidFill>
                <a:latin typeface="Questrial"/>
              </a:rPr>
              <a:t>strategies</a:t>
            </a:r>
          </a:p>
        </p:txBody>
      </p:sp>
      <p:cxnSp>
        <p:nvCxnSpPr>
          <p:cNvPr id="22" name="Straight Arrow Connector 13" hidden="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82980" y="3474720"/>
            <a:ext cx="6858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extBox 5"/>
          <p:cNvSpPr txBox="1"/>
          <p:nvPr/>
        </p:nvSpPr>
        <p:spPr>
          <a:xfrm>
            <a:off x="1478623" y="3862551"/>
            <a:ext cx="7680170" cy="5193342"/>
          </a:xfrm>
          <a:prstGeom prst="rect">
            <a:avLst/>
          </a:prstGeom>
        </p:spPr>
        <p:txBody>
          <a:bodyPr vert="horz" lIns="91440" tIns="45720" rIns="91440" bIns="45720" rtlCol="0">
            <a:noAutofit/>
          </a:bodyPr>
          <a:lstStyle/>
          <a:p>
            <a:pPr marL="514350" indent="-228600">
              <a:lnSpc>
                <a:spcPct val="90000"/>
              </a:lnSpc>
              <a:spcAft>
                <a:spcPts val="600"/>
              </a:spcAft>
              <a:buFont typeface="Arial" panose="020B0604020202020204" pitchFamily="34" charset="0"/>
              <a:buChar char="•"/>
            </a:pPr>
            <a:r>
              <a:rPr lang="en-US" sz="2800" dirty="0">
                <a:latin typeface="Clear Sans Regular" panose="020B0604020202020204" charset="0"/>
                <a:cs typeface="Clear Sans Regular" panose="020B0604020202020204" charset="0"/>
              </a:rPr>
              <a:t>Permissions: Newspaper publishers</a:t>
            </a:r>
          </a:p>
          <a:p>
            <a:pPr indent="-228600">
              <a:lnSpc>
                <a:spcPct val="90000"/>
              </a:lnSpc>
              <a:spcAft>
                <a:spcPts val="600"/>
              </a:spcAft>
              <a:buFont typeface="Arial" panose="020B0604020202020204" pitchFamily="34" charset="0"/>
              <a:buChar char="•"/>
            </a:pPr>
            <a:endParaRPr lang="en-US" sz="2800" dirty="0">
              <a:latin typeface="Clear Sans Regular" panose="020B0604020202020204" charset="0"/>
              <a:cs typeface="Clear Sans Regular" panose="020B0604020202020204" charset="0"/>
            </a:endParaRPr>
          </a:p>
          <a:p>
            <a:pPr marL="514350" indent="-228600">
              <a:lnSpc>
                <a:spcPct val="90000"/>
              </a:lnSpc>
              <a:spcAft>
                <a:spcPts val="600"/>
              </a:spcAft>
              <a:buFont typeface="Arial" panose="020B0604020202020204" pitchFamily="34" charset="0"/>
              <a:buChar char="•"/>
            </a:pPr>
            <a:r>
              <a:rPr lang="en-US" sz="2800" dirty="0">
                <a:latin typeface="Clear Sans Regular" panose="020B0604020202020204" charset="0"/>
                <a:cs typeface="Clear Sans Regular" panose="020B0604020202020204" charset="0"/>
              </a:rPr>
              <a:t>Content: Cultural heritage (diocesan archives), libraries</a:t>
            </a:r>
          </a:p>
          <a:p>
            <a:pPr indent="-228600">
              <a:lnSpc>
                <a:spcPct val="90000"/>
              </a:lnSpc>
              <a:spcAft>
                <a:spcPts val="600"/>
              </a:spcAft>
              <a:buFont typeface="Arial" panose="020B0604020202020204" pitchFamily="34" charset="0"/>
              <a:buChar char="•"/>
            </a:pPr>
            <a:endParaRPr lang="en-US" sz="2800" dirty="0">
              <a:latin typeface="Clear Sans Regular" panose="020B0604020202020204" charset="0"/>
              <a:cs typeface="Clear Sans Regular" panose="020B0604020202020204" charset="0"/>
            </a:endParaRPr>
          </a:p>
          <a:p>
            <a:pPr marL="514350" indent="-228600">
              <a:lnSpc>
                <a:spcPct val="90000"/>
              </a:lnSpc>
              <a:spcAft>
                <a:spcPts val="600"/>
              </a:spcAft>
              <a:buFont typeface="Arial" panose="020B0604020202020204" pitchFamily="34" charset="0"/>
              <a:buChar char="•"/>
            </a:pPr>
            <a:r>
              <a:rPr lang="en-US" sz="2800" dirty="0">
                <a:latin typeface="Clear Sans Regular" panose="020B0604020202020204" charset="0"/>
                <a:cs typeface="Clear Sans Regular" panose="020B0604020202020204" charset="0"/>
              </a:rPr>
              <a:t>Governance: CRRA members (vote) and partner (advice)</a:t>
            </a:r>
          </a:p>
          <a:p>
            <a:pPr indent="-228600">
              <a:lnSpc>
                <a:spcPct val="90000"/>
              </a:lnSpc>
              <a:spcAft>
                <a:spcPts val="600"/>
              </a:spcAft>
              <a:buFont typeface="Arial" panose="020B0604020202020204" pitchFamily="34" charset="0"/>
              <a:buChar char="•"/>
            </a:pPr>
            <a:endParaRPr lang="en-US" sz="2800" dirty="0">
              <a:latin typeface="Clear Sans Regular" panose="020B0604020202020204" charset="0"/>
              <a:cs typeface="Clear Sans Regular" panose="020B0604020202020204" charset="0"/>
            </a:endParaRPr>
          </a:p>
          <a:p>
            <a:pPr marL="514350" indent="-228600">
              <a:lnSpc>
                <a:spcPct val="90000"/>
              </a:lnSpc>
              <a:spcAft>
                <a:spcPts val="600"/>
              </a:spcAft>
              <a:buFont typeface="Arial" panose="020B0604020202020204" pitchFamily="34" charset="0"/>
              <a:buChar char="•"/>
            </a:pPr>
            <a:r>
              <a:rPr lang="en-US" sz="2800" dirty="0">
                <a:latin typeface="Clear Sans Regular" panose="020B0604020202020204" charset="0"/>
                <a:cs typeface="Clear Sans Regular" panose="020B0604020202020204" charset="0"/>
              </a:rPr>
              <a:t>Funding Founding institutions and grants</a:t>
            </a:r>
          </a:p>
          <a:p>
            <a:pPr indent="-228600">
              <a:lnSpc>
                <a:spcPct val="90000"/>
              </a:lnSpc>
              <a:spcAft>
                <a:spcPts val="600"/>
              </a:spcAft>
              <a:buFont typeface="Arial" panose="020B0604020202020204" pitchFamily="34" charset="0"/>
              <a:buChar char="•"/>
            </a:pPr>
            <a:endParaRPr lang="en-US" sz="2800" dirty="0">
              <a:latin typeface="Clear Sans Regular" panose="020B0604020202020204" charset="0"/>
              <a:cs typeface="Clear Sans Regular" panose="020B0604020202020204" charset="0"/>
            </a:endParaRPr>
          </a:p>
          <a:p>
            <a:pPr marL="514350" indent="-228600">
              <a:lnSpc>
                <a:spcPct val="90000"/>
              </a:lnSpc>
              <a:spcAft>
                <a:spcPts val="600"/>
              </a:spcAft>
              <a:buFont typeface="Arial" panose="020B0604020202020204" pitchFamily="34" charset="0"/>
              <a:buChar char="•"/>
            </a:pPr>
            <a:r>
              <a:rPr lang="en-US" sz="2800" dirty="0">
                <a:latin typeface="Clear Sans Regular" panose="020B0604020202020204" charset="0"/>
                <a:cs typeface="Clear Sans Regular" panose="020B0604020202020204" charset="0"/>
              </a:rPr>
              <a:t>Together creating a common good</a:t>
            </a:r>
          </a:p>
        </p:txBody>
      </p:sp>
      <p:sp>
        <p:nvSpPr>
          <p:cNvPr id="4" name="TextBox 3"/>
          <p:cNvSpPr txBox="1"/>
          <p:nvPr/>
        </p:nvSpPr>
        <p:spPr>
          <a:xfrm>
            <a:off x="11696700" y="8686561"/>
            <a:ext cx="4495800" cy="369332"/>
          </a:xfrm>
          <a:prstGeom prst="rect">
            <a:avLst/>
          </a:prstGeom>
          <a:noFill/>
        </p:spPr>
        <p:txBody>
          <a:bodyPr wrap="square" rtlCol="0">
            <a:spAutoFit/>
          </a:bodyPr>
          <a:lstStyle/>
          <a:p>
            <a:r>
              <a:rPr lang="en-US" dirty="0"/>
              <a:t>The Catholic World in Pictures, 11 June 1948</a:t>
            </a:r>
          </a:p>
        </p:txBody>
      </p:sp>
      <p:pic>
        <p:nvPicPr>
          <p:cNvPr id="6" name="Picture 5"/>
          <p:cNvPicPr>
            <a:picLocks noChangeAspect="1"/>
          </p:cNvPicPr>
          <p:nvPr/>
        </p:nvPicPr>
        <p:blipFill>
          <a:blip r:embed="rId3"/>
          <a:stretch>
            <a:fillRect/>
          </a:stretch>
        </p:blipFill>
        <p:spPr>
          <a:xfrm>
            <a:off x="10287000" y="1485900"/>
            <a:ext cx="7315200" cy="69480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3400" y="2171701"/>
            <a:ext cx="4661223" cy="6214964"/>
          </a:xfrm>
          <a:prstGeom prst="rect">
            <a:avLst/>
          </a:prstGeom>
        </p:spPr>
      </p:pic>
      <p:grpSp>
        <p:nvGrpSpPr>
          <p:cNvPr id="3" name="Group 3"/>
          <p:cNvGrpSpPr/>
          <p:nvPr/>
        </p:nvGrpSpPr>
        <p:grpSpPr>
          <a:xfrm>
            <a:off x="6096000" y="800100"/>
            <a:ext cx="6234697" cy="8271510"/>
            <a:chOff x="-4861486" y="-782499"/>
            <a:chExt cx="8312929" cy="11028680"/>
          </a:xfrm>
        </p:grpSpPr>
        <p:sp>
          <p:nvSpPr>
            <p:cNvPr id="4" name="TextBox 4"/>
            <p:cNvSpPr txBox="1"/>
            <p:nvPr/>
          </p:nvSpPr>
          <p:spPr>
            <a:xfrm>
              <a:off x="-4861486" y="-782499"/>
              <a:ext cx="8312929" cy="2393819"/>
            </a:xfrm>
            <a:prstGeom prst="rect">
              <a:avLst/>
            </a:prstGeom>
          </p:spPr>
          <p:txBody>
            <a:bodyPr lIns="0" tIns="0" rIns="0" bIns="0" rtlCol="0" anchor="t">
              <a:spAutoFit/>
            </a:bodyPr>
            <a:lstStyle/>
            <a:p>
              <a:pPr>
                <a:lnSpc>
                  <a:spcPts val="7039"/>
                </a:lnSpc>
              </a:pPr>
              <a:r>
                <a:rPr lang="en-US" sz="6399" dirty="0">
                  <a:latin typeface="Questrial"/>
                </a:rPr>
                <a:t>Research value </a:t>
              </a:r>
              <a:r>
                <a:rPr lang="en-US" sz="6399" dirty="0">
                  <a:solidFill>
                    <a:srgbClr val="B63637"/>
                  </a:solidFill>
                  <a:latin typeface="Questrial"/>
                </a:rPr>
                <a:t>of the collection</a:t>
              </a:r>
            </a:p>
          </p:txBody>
        </p:sp>
        <p:sp>
          <p:nvSpPr>
            <p:cNvPr id="5" name="TextBox 5"/>
            <p:cNvSpPr txBox="1"/>
            <p:nvPr/>
          </p:nvSpPr>
          <p:spPr>
            <a:xfrm>
              <a:off x="-4861486" y="2367101"/>
              <a:ext cx="8312929" cy="7879080"/>
            </a:xfrm>
            <a:prstGeom prst="rect">
              <a:avLst/>
            </a:prstGeom>
          </p:spPr>
          <p:txBody>
            <a:bodyPr lIns="0" tIns="0" rIns="0" bIns="0" rtlCol="0" anchor="t">
              <a:spAutoFit/>
            </a:bodyPr>
            <a:lstStyle/>
            <a:p>
              <a:pPr marL="342900" indent="-342900">
                <a:buFont typeface="Arial" panose="020B0604020202020204" pitchFamily="34" charset="0"/>
                <a:buChar char="•"/>
              </a:pPr>
              <a:r>
                <a:rPr lang="en-US" sz="3200" dirty="0">
                  <a:latin typeface="Clear Sans Regular"/>
                </a:rPr>
                <a:t>Civil rights, race, monuments and memory, health care, nuclear disarmament, city life, women suffrage</a:t>
              </a:r>
            </a:p>
            <a:p>
              <a:endParaRPr lang="en-US" sz="3200" dirty="0">
                <a:latin typeface="Clear Sans Regular"/>
              </a:endParaRPr>
            </a:p>
            <a:p>
              <a:pPr marL="342900" indent="-342900">
                <a:buFont typeface="Arial" panose="020B0604020202020204" pitchFamily="34" charset="0"/>
                <a:buChar char="•"/>
              </a:pPr>
              <a:r>
                <a:rPr lang="en-US" sz="3200" dirty="0">
                  <a:latin typeface="Clear Sans Regular"/>
                </a:rPr>
                <a:t>Margaret Sanger, Andy Warhol, Dorothy Day, Martin Luther King, Hitler, Pope Francis, Cesar Chavez, Christopher Columbus</a:t>
              </a:r>
            </a:p>
            <a:p>
              <a:endParaRPr lang="en-US" sz="3200" dirty="0">
                <a:latin typeface="Clear Sans Regular"/>
              </a:endParaRPr>
            </a:p>
            <a:p>
              <a:pPr marL="342900" indent="-342900">
                <a:buFont typeface="Arial" panose="020B0604020202020204" pitchFamily="34" charset="0"/>
                <a:buChar char="•"/>
              </a:pPr>
              <a:r>
                <a:rPr lang="en-US" sz="3200" dirty="0">
                  <a:latin typeface="Clear Sans Regular"/>
                </a:rPr>
                <a:t>Accurate, insightful reporting of Catholic perspective</a:t>
              </a:r>
            </a:p>
          </p:txBody>
        </p:sp>
      </p:grpSp>
      <p:pic>
        <p:nvPicPr>
          <p:cNvPr id="7" name="Picture 6"/>
          <p:cNvPicPr>
            <a:picLocks noChangeAspect="1"/>
          </p:cNvPicPr>
          <p:nvPr/>
        </p:nvPicPr>
        <p:blipFill>
          <a:blip r:embed="rId4"/>
          <a:stretch>
            <a:fillRect/>
          </a:stretch>
        </p:blipFill>
        <p:spPr>
          <a:xfrm>
            <a:off x="12954000" y="2142566"/>
            <a:ext cx="4656741" cy="62149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A263E0-1D12-4B3F-9D57-4E3954BC7809}"/>
              </a:ext>
            </a:extLst>
          </p:cNvPr>
          <p:cNvPicPr>
            <a:picLocks noChangeAspect="1"/>
          </p:cNvPicPr>
          <p:nvPr/>
        </p:nvPicPr>
        <p:blipFill rotWithShape="1">
          <a:blip r:embed="rId3"/>
          <a:srcRect t="12397"/>
          <a:stretch/>
        </p:blipFill>
        <p:spPr>
          <a:xfrm>
            <a:off x="405210" y="571500"/>
            <a:ext cx="17477579" cy="9144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21116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3095</Words>
  <Application>Microsoft Office PowerPoint</Application>
  <PresentationFormat>Custom</PresentationFormat>
  <Paragraphs>194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Questrial</vt:lpstr>
      <vt:lpstr>Clear Sans Regular</vt:lpstr>
      <vt:lpstr>Arial</vt:lpstr>
      <vt:lpstr>Calibri</vt:lpstr>
      <vt:lpstr>Times New Roman</vt:lpstr>
      <vt:lpstr>Clear Sans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Lyman</dc:creator>
  <cp:lastModifiedBy>Jennifer A. Younger</cp:lastModifiedBy>
  <cp:revision>67</cp:revision>
  <cp:lastPrinted>2020-11-13T16:39:04Z</cp:lastPrinted>
  <dcterms:created xsi:type="dcterms:W3CDTF">2020-11-05T15:53:38Z</dcterms:created>
  <dcterms:modified xsi:type="dcterms:W3CDTF">2020-11-20T01:49:11Z</dcterms:modified>
</cp:coreProperties>
</file>